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1" r:id="rId5"/>
    <p:sldMasterId id="2147483695" r:id="rId6"/>
  </p:sldMasterIdLst>
  <p:notesMasterIdLst>
    <p:notesMasterId r:id="rId33"/>
  </p:notesMasterIdLst>
  <p:handoutMasterIdLst>
    <p:handoutMasterId r:id="rId34"/>
  </p:handoutMasterIdLst>
  <p:sldIdLst>
    <p:sldId id="1185" r:id="rId7"/>
    <p:sldId id="1245" r:id="rId8"/>
    <p:sldId id="619" r:id="rId9"/>
    <p:sldId id="1573" r:id="rId10"/>
    <p:sldId id="1229" r:id="rId11"/>
    <p:sldId id="1574" r:id="rId12"/>
    <p:sldId id="455" r:id="rId13"/>
    <p:sldId id="1238" r:id="rId14"/>
    <p:sldId id="1576" r:id="rId15"/>
    <p:sldId id="1577" r:id="rId16"/>
    <p:sldId id="1575" r:id="rId17"/>
    <p:sldId id="891" r:id="rId18"/>
    <p:sldId id="1579" r:id="rId19"/>
    <p:sldId id="1578" r:id="rId20"/>
    <p:sldId id="1262" r:id="rId21"/>
    <p:sldId id="1300" r:id="rId22"/>
    <p:sldId id="1298" r:id="rId23"/>
    <p:sldId id="1301" r:id="rId24"/>
    <p:sldId id="1299" r:id="rId25"/>
    <p:sldId id="1188" r:id="rId26"/>
    <p:sldId id="1571" r:id="rId27"/>
    <p:sldId id="1187" r:id="rId28"/>
    <p:sldId id="1189" r:id="rId29"/>
    <p:sldId id="1186" r:id="rId30"/>
    <p:sldId id="299" r:id="rId31"/>
    <p:sldId id="1246" r:id="rId32"/>
  </p:sldIdLst>
  <p:sldSz cx="12192000" cy="6858000"/>
  <p:notesSz cx="6950075" cy="9236075"/>
  <p:embeddedFontLs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Museo Sans 500" panose="02000000000000000000"/>
      <p:regular r:id="rId39"/>
      <p:italic r:id="rId39"/>
    </p:embeddedFont>
    <p:embeddedFont>
      <p:font typeface="Myriad Pro" panose="020B0503030403020204"/>
      <p:regular r:id="rId39"/>
      <p:bold r:id="rId39"/>
      <p:italic r:id="rId39"/>
      <p:boldItalic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Leod, Alex" initials="MA" lastIdx="1" clrIdx="0">
    <p:extLst>
      <p:ext uri="{19B8F6BF-5375-455C-9EA6-DF929625EA0E}">
        <p15:presenceInfo xmlns:p15="http://schemas.microsoft.com/office/powerpoint/2012/main" userId="S-1-5-21-779445624-615014666-1136263860-18204" providerId="AD"/>
      </p:ext>
    </p:extLst>
  </p:cmAuthor>
  <p:cmAuthor id="2" name="Cunningham, Gaelyn" initials="CG" lastIdx="6" clrIdx="1">
    <p:extLst>
      <p:ext uri="{19B8F6BF-5375-455C-9EA6-DF929625EA0E}">
        <p15:presenceInfo xmlns:p15="http://schemas.microsoft.com/office/powerpoint/2012/main" userId="S-1-5-21-779445624-615014666-1136263860-206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C7D"/>
    <a:srgbClr val="6C9C8A"/>
    <a:srgbClr val="004C7D"/>
    <a:srgbClr val="41AD49"/>
    <a:srgbClr val="595959"/>
    <a:srgbClr val="2986B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2" autoAdjust="0"/>
    <p:restoredTop sz="75375" autoAdjust="0"/>
  </p:normalViewPr>
  <p:slideViewPr>
    <p:cSldViewPr snapToGrid="0">
      <p:cViewPr varScale="1">
        <p:scale>
          <a:sx n="94" d="100"/>
          <a:sy n="94" d="100"/>
        </p:scale>
        <p:origin x="90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2908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NUL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7EE341-3520-4130-AC02-B988FC0679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2A3E3-0487-4F26-8CB7-DDDB77C4E5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C978A0E-8298-4096-95E0-C9C02422FDB1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7406EA-74F7-48AE-93DF-EF464EAB1D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FD54C-D399-4CE5-A3B3-BBD21B30E6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F0C98AF-5E8C-4737-9877-711783D68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12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A0EEBD0-F3EA-43FE-A734-959A27B676B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46693D8-376E-474C-AC29-1162253F4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4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Priest – Contech Engineered Solutions</a:t>
            </a:r>
          </a:p>
          <a:p>
            <a:r>
              <a:rPr lang="en-US" dirty="0"/>
              <a:t>25-years of Bridge Scour Mitigation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31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Another structure the Ashuelot Bridge 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Built in 1864 for $4,650 </a:t>
            </a:r>
          </a:p>
          <a:p>
            <a:r>
              <a:rPr lang="en-US" dirty="0"/>
              <a:t>178 x 29 feet </a:t>
            </a:r>
          </a:p>
          <a:p>
            <a:r>
              <a:rPr lang="en-US" dirty="0"/>
              <a:t>central roadway and sidewalks on each side</a:t>
            </a:r>
          </a:p>
          <a:p>
            <a:r>
              <a:rPr lang="en-US" dirty="0"/>
              <a:t>Don’t run!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6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pier protection with A-Jacks completed in 2017</a:t>
            </a:r>
          </a:p>
          <a:p>
            <a:endParaRPr lang="en-US" dirty="0"/>
          </a:p>
          <a:p>
            <a:r>
              <a:rPr lang="en-US" dirty="0"/>
              <a:t>Annual Bridge inspection reports for both bridges confirm that the A-Jacks are in place and performing as designed. </a:t>
            </a:r>
          </a:p>
          <a:p>
            <a:r>
              <a:rPr lang="en-US" dirty="0"/>
              <a:t>NHDOT reports zero maintenance required over the last 7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15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Built in 1948</a:t>
            </a:r>
          </a:p>
          <a:p>
            <a:pPr marL="0" marR="0">
              <a:spcBef>
                <a:spcPts val="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Single-span with steel pier caps.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Streamstats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model averaging 23-fps with isolated exceeding 25-fps.</a:t>
            </a:r>
          </a:p>
          <a:p>
            <a:pPr marL="0" marR="0">
              <a:spcBef>
                <a:spcPts val="0"/>
              </a:spcBef>
              <a:spcAft>
                <a:spcPts val="45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just a couple of year, scoured approximately 16 feet </a:t>
            </a:r>
          </a:p>
          <a:p>
            <a:pPr marL="0" marR="0">
              <a:spcBef>
                <a:spcPts val="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Bridge not scheduled for replacement for several years.</a:t>
            </a:r>
          </a:p>
          <a:p>
            <a:pPr marL="0" marR="0">
              <a:spcBef>
                <a:spcPts val="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Needed a stop gap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2DAAD-6DC4-EA48-88FC-09D0C27D7B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12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2010, ODOT installed A-Jacks around the piers and at the base of the abutment to prevent against any further scouring.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36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363">
              <a:lnSpc>
                <a:spcPct val="90000"/>
              </a:lnSpc>
            </a:pPr>
            <a:r>
              <a:rPr lang="en-US" sz="1200" dirty="0"/>
              <a:t>Replaced in 2022</a:t>
            </a:r>
          </a:p>
          <a:p>
            <a:pPr defTabSz="948363">
              <a:lnSpc>
                <a:spcPct val="90000"/>
              </a:lnSpc>
            </a:pPr>
            <a:r>
              <a:rPr lang="en-US" sz="1200" dirty="0"/>
              <a:t>Inspection reports showed no further scouring around piers.</a:t>
            </a:r>
          </a:p>
          <a:p>
            <a:pPr defTabSz="948363">
              <a:lnSpc>
                <a:spcPct val="90000"/>
              </a:lnSpc>
            </a:pPr>
            <a:r>
              <a:rPr lang="en-US" sz="1200" dirty="0"/>
              <a:t>A-Jacks successfully allowed delay until funding appropriated.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22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 – Green River and Colorado River </a:t>
            </a:r>
          </a:p>
          <a:p>
            <a:r>
              <a:rPr lang="en-US" dirty="0"/>
              <a:t>Installation in 2003-2004</a:t>
            </a:r>
          </a:p>
          <a:p>
            <a:r>
              <a:rPr lang="en-US" dirty="0"/>
              <a:t>USGS and Utah DOT followed that up with a study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84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3E015-FD73-4AAA-5B9F-47B30E105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27C833-5818-FE0C-AF52-2A8586E88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08C0F-7A68-2A84-4050-C7C839C52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191 bridge near Moab</a:t>
            </a:r>
          </a:p>
          <a:p>
            <a:r>
              <a:rPr lang="en-US" dirty="0"/>
              <a:t>8 spans</a:t>
            </a:r>
          </a:p>
          <a:p>
            <a:r>
              <a:rPr lang="en-US" dirty="0"/>
              <a:t>Lateral migration of the Colorado River </a:t>
            </a:r>
          </a:p>
          <a:p>
            <a:r>
              <a:rPr lang="en-US" dirty="0"/>
              <a:t>Discharging mostly through 4 openings.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ACE72-02DD-67D1-81D3-CE1144038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37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E7869-4E93-6C13-D9C2-2FB2334E9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1253EE-8352-1940-9DDE-17A6E1F638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024922-918D-FEA7-7760-5E1D247AE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Bathometric </a:t>
            </a:r>
            <a:r>
              <a:rPr lang="en-US" dirty="0" err="1"/>
              <a:t>Survery</a:t>
            </a:r>
            <a:r>
              <a:rPr lang="en-US" dirty="0"/>
              <a:t> Piers 6 &amp; 7 were experiencing significant scour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Potential issue on the horizon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8D780-81C2-08E0-B534-888BD3AB6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12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DCC7C-114F-1AD1-1F42-DEE4BC452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93380A-8598-E9F0-2903-5D627A4C1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C7DE1C-BC7E-9B81-4BDD-B18330F91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Bundles of A-Jacks </a:t>
            </a:r>
          </a:p>
          <a:p>
            <a:r>
              <a:rPr lang="en-US" dirty="0"/>
              <a:t>Deployed from barges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8435A-F7C6-15E0-2E75-7254B31BE0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693D8-376E-474C-AC29-1162253F4D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796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CCF1E-5416-2C16-3A36-51E4667C5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54863E-3D2E-03DE-158B-AED133100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862E39-5C79-7438-2D8D-1320313EC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2006 Sonar</a:t>
            </a:r>
          </a:p>
          <a:p>
            <a:r>
              <a:rPr lang="en-US" dirty="0"/>
              <a:t>Verified installation of A-Jacks working</a:t>
            </a:r>
          </a:p>
          <a:p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Similar story for SR19 – bed elevation around piers is stabilized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DF5E3-DDA1-BA3B-EA0C-6DB5DCA86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1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Scour around abutments and piers</a:t>
            </a:r>
          </a:p>
          <a:p>
            <a:r>
              <a:rPr lang="en-US" dirty="0"/>
              <a:t>But as a permanent solution instead of the traditional temporary solution provided by rock riprap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F46693D8-376E-474C-AC29-1162253F4D5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5217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Lewis county WA small bridge structure experiencing issues with abutment scour.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31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Pallets of 24” A-Jacks staged on site and then lowered into the dewatered excavation.</a:t>
            </a:r>
          </a:p>
          <a:p>
            <a:r>
              <a:rPr lang="en-US" dirty="0"/>
              <a:t>Installed on top of a prepared foundation at the toe of the slope.</a:t>
            </a:r>
          </a:p>
          <a:p>
            <a:r>
              <a:rPr lang="en-US" dirty="0"/>
              <a:t>From an installation perspective, the first row was installed at the toe following the planned stream alignment and then an additional row was installed on the water side.</a:t>
            </a:r>
          </a:p>
          <a:p>
            <a:r>
              <a:rPr lang="en-US" dirty="0"/>
              <a:t>Stone backfill was used to bring up the tiered alignment.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18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can see from the drawing on the left, we had 2 rows that were staggered up the embankment much like stairs at a 1:1 slope.</a:t>
            </a:r>
          </a:p>
          <a:p>
            <a:r>
              <a:rPr lang="en-US" dirty="0"/>
              <a:t>This is a salmon bearing stream, so fish rock was incorporated into the backfill to re-establish the bed of the stream.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02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Installed </a:t>
            </a:r>
            <a:r>
              <a:rPr lang="en-US"/>
              <a:t>below scour </a:t>
            </a:r>
            <a:r>
              <a:rPr lang="en-US" dirty="0"/>
              <a:t>depth and at an elevation to provide long-term protection to the shallow spread footings</a:t>
            </a:r>
          </a:p>
          <a:p>
            <a:r>
              <a:rPr lang="en-US" dirty="0"/>
              <a:t>Great project, contractor was able to about 1500 units per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4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over time, vegetation has started to return nicely while the repairs are providing good passage for salmon and protection for the abutments.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81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A-Jack applications more than just bridge piers and abutments</a:t>
            </a:r>
          </a:p>
          <a:p>
            <a:r>
              <a:rPr lang="en-US" dirty="0"/>
              <a:t>- Contraction scour</a:t>
            </a:r>
          </a:p>
          <a:p>
            <a:r>
              <a:rPr lang="en-US" dirty="0"/>
              <a:t>- Pipe outlets</a:t>
            </a:r>
          </a:p>
          <a:p>
            <a:r>
              <a:rPr lang="en-US" dirty="0"/>
              <a:t>- slope protection</a:t>
            </a:r>
          </a:p>
          <a:p>
            <a:r>
              <a:rPr lang="en-US" dirty="0"/>
              <a:t>- weir structures</a:t>
            </a:r>
          </a:p>
          <a:p>
            <a:r>
              <a:rPr lang="en-US" dirty="0"/>
              <a:t>- grade control</a:t>
            </a:r>
          </a:p>
          <a:p>
            <a:r>
              <a:rPr lang="en-US" dirty="0"/>
              <a:t>- energy dissipation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06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stop by tomorrow morning to see our poster</a:t>
            </a:r>
          </a:p>
          <a:p>
            <a:r>
              <a:rPr lang="en-US" dirty="0"/>
              <a:t>QR code link to our website for more information including the </a:t>
            </a:r>
            <a:r>
              <a:rPr lang="en-US"/>
              <a:t>prior referenced DGs.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3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manufacturing 35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Coastal wave attack protection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riverine scour issues.</a:t>
            </a:r>
          </a:p>
          <a:p>
            <a:endParaRPr lang="en-US" dirty="0"/>
          </a:p>
          <a:p>
            <a:r>
              <a:rPr lang="en-US" dirty="0"/>
              <a:t>Units are precast concrete</a:t>
            </a:r>
          </a:p>
          <a:p>
            <a:r>
              <a:rPr lang="en-US" dirty="0"/>
              <a:t>Easy to install to align with planned channel geometries</a:t>
            </a:r>
          </a:p>
          <a:p>
            <a:r>
              <a:rPr lang="en-US" dirty="0"/>
              <a:t>Hand placed or bundle placement</a:t>
            </a:r>
          </a:p>
          <a:p>
            <a:r>
              <a:rPr lang="en-US" dirty="0"/>
              <a:t>Bundles allow for placement without dewatering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28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Testing = acceptance</a:t>
            </a:r>
          </a:p>
          <a:p>
            <a:r>
              <a:rPr lang="en-US" dirty="0"/>
              <a:t>Determine hydraulic limits</a:t>
            </a:r>
          </a:p>
          <a:p>
            <a:r>
              <a:rPr lang="en-US" dirty="0"/>
              <a:t>Used major universities across country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97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itchFamily="34" charset="0"/>
                <a:ea typeface="ＭＳ Ｐゴシック" pitchFamily="34" charset="-128"/>
              </a:rPr>
              <a:t>CSU testing started with stability of the units – scattered placement, medium placement, and tight placement to determine velocity and shear stress limits</a:t>
            </a:r>
          </a:p>
          <a:p>
            <a:r>
              <a:rPr lang="en-US" sz="1200" dirty="0">
                <a:latin typeface="Arial" pitchFamily="34" charset="0"/>
                <a:ea typeface="ＭＳ Ｐゴシック" pitchFamily="34" charset="-128"/>
              </a:rPr>
              <a:t>Roughness big question – for same configurations, with sediment latent flow and without in those installations in a steady state flow regime</a:t>
            </a:r>
          </a:p>
          <a:p>
            <a:r>
              <a:rPr lang="en-US" sz="1200" dirty="0">
                <a:latin typeface="Arial" pitchFamily="34" charset="0"/>
                <a:ea typeface="ＭＳ Ｐゴシック" pitchFamily="34" charset="-128"/>
              </a:rPr>
              <a:t>Scour and head cut mitigation for evaluation of drop structures, instream flow control structures, alphabet weirs, and other channel restoration applications</a:t>
            </a:r>
          </a:p>
          <a:p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5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>
                <a:latin typeface="Arial" pitchFamily="34" charset="0"/>
                <a:ea typeface="ＭＳ Ｐゴシック" pitchFamily="34" charset="-128"/>
              </a:rPr>
              <a:t>Testing basis for design guides</a:t>
            </a:r>
          </a:p>
          <a:p>
            <a:r>
              <a:rPr lang="en-US" sz="1100" dirty="0">
                <a:latin typeface="Arial" pitchFamily="34" charset="0"/>
                <a:ea typeface="ＭＳ Ｐゴシック" pitchFamily="34" charset="-128"/>
              </a:rPr>
              <a:t>Dozens scour tests</a:t>
            </a:r>
          </a:p>
          <a:p>
            <a:r>
              <a:rPr lang="en-US" sz="1100" dirty="0">
                <a:latin typeface="Arial" pitchFamily="34" charset="0"/>
                <a:ea typeface="ＭＳ Ｐゴシック" pitchFamily="34" charset="-128"/>
              </a:rPr>
              <a:t>HEC-23 Design Guide</a:t>
            </a:r>
          </a:p>
          <a:p>
            <a:r>
              <a:rPr lang="en-US" sz="1100" dirty="0">
                <a:latin typeface="Arial" pitchFamily="34" charset="0"/>
                <a:ea typeface="ＭＳ Ｐゴシック" pitchFamily="34" charset="-128"/>
              </a:rPr>
              <a:t>Contech simple DG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43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Installs</a:t>
            </a:r>
          </a:p>
          <a:p>
            <a:r>
              <a:rPr lang="en-US" dirty="0"/>
              <a:t>3 on poster</a:t>
            </a:r>
          </a:p>
          <a:p>
            <a:pPr marL="171450" indent="-171450">
              <a:buFontTx/>
              <a:buChar char="-"/>
            </a:pPr>
            <a:r>
              <a:rPr lang="en-US" dirty="0"/>
              <a:t>AASHTO President’s Award Winner</a:t>
            </a:r>
          </a:p>
          <a:p>
            <a:pPr marL="171450" indent="-171450">
              <a:buFontTx/>
              <a:buChar char="-"/>
            </a:pPr>
            <a:r>
              <a:rPr lang="en-US" dirty="0"/>
              <a:t>Mississippi River project – carbon footprint analysis</a:t>
            </a:r>
          </a:p>
          <a:p>
            <a:pPr marL="171450" indent="-171450">
              <a:buFontTx/>
              <a:buChar char="-"/>
            </a:pPr>
            <a:r>
              <a:rPr lang="en-US" dirty="0"/>
              <a:t>Hurricane tested site in NJ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Today, a little different flavors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91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C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Start in the Northeast in NH.  </a:t>
            </a:r>
          </a:p>
          <a:p>
            <a:r>
              <a:rPr lang="en-US" b="0" i="0" dirty="0">
                <a:solidFill>
                  <a:srgbClr val="2E2E2C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NHDOT preserve covered bridge structures </a:t>
            </a:r>
          </a:p>
          <a:p>
            <a:r>
              <a:rPr lang="en-US" b="0" i="0" dirty="0">
                <a:solidFill>
                  <a:srgbClr val="2E2E2C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1800s more than 300 covered bridges </a:t>
            </a:r>
          </a:p>
          <a:p>
            <a:r>
              <a:rPr lang="en-US" b="0" i="0" dirty="0">
                <a:solidFill>
                  <a:srgbClr val="2E2E2C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Today, around 50 remain.</a:t>
            </a:r>
          </a:p>
          <a:p>
            <a:endParaRPr lang="en-US" dirty="0"/>
          </a:p>
          <a:p>
            <a:r>
              <a:rPr lang="en-US" dirty="0"/>
              <a:t>This is the Cresson Bridge </a:t>
            </a:r>
            <a:r>
              <a:rPr lang="en-US" b="0" i="0" dirty="0">
                <a:solidFill>
                  <a:srgbClr val="2E2E2C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built in 1859 at a cost of $1800</a:t>
            </a:r>
          </a:p>
          <a:p>
            <a:r>
              <a:rPr lang="en-US" b="0" i="0" dirty="0">
                <a:solidFill>
                  <a:srgbClr val="2E2E2C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117-ft long and 17-ft wide</a:t>
            </a:r>
          </a:p>
          <a:p>
            <a:r>
              <a:rPr lang="en-US" b="0" i="0" dirty="0">
                <a:solidFill>
                  <a:srgbClr val="2E2E2C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Split granite center pier</a:t>
            </a:r>
          </a:p>
          <a:p>
            <a:endParaRPr lang="en-US" b="0" i="0" dirty="0">
              <a:solidFill>
                <a:srgbClr val="2E2E2C"/>
              </a:solidFill>
              <a:effectLst/>
              <a:highlight>
                <a:srgbClr val="FFFFFF"/>
              </a:highlight>
              <a:latin typeface="Poppins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43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2017 Pier Protection updated with A-Jacks surrounding 11-ft in all directions.</a:t>
            </a:r>
          </a:p>
          <a:p>
            <a:r>
              <a:rPr lang="en-US" dirty="0"/>
              <a:t>Eliminated the need for annual riprap replacement and removing heavy loaded trucks from the sensitive roadway.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693D8-376E-474C-AC29-1162253F4D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3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D2C138F3-D4D8-DF0D-2845-AEF9846C8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9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0" y="3927764"/>
            <a:ext cx="12192000" cy="1953490"/>
          </a:xfrm>
          <a:prstGeom prst="rect">
            <a:avLst/>
          </a:prstGeom>
          <a:solidFill>
            <a:srgbClr val="004C7D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3927762"/>
            <a:ext cx="9144000" cy="1033535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Add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5053373"/>
            <a:ext cx="9144000" cy="8278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3516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C80E-F7A4-4F87-858C-607AC529E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1009651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1pPr>
            <a:lvl2pPr marL="685800" indent="-228600">
              <a:buSzPct val="85000"/>
              <a:buFont typeface="Wingdings" panose="05000000000000000000" pitchFamily="2" charset="2"/>
              <a:buChar char="§"/>
              <a:defRPr sz="2200">
                <a:latin typeface="Myriad Pro" panose="020B0503030403020204" pitchFamily="34" charset="0"/>
              </a:defRPr>
            </a:lvl2pPr>
            <a:lvl3pPr marL="11430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3pPr>
            <a:lvl4pPr marL="16002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4pPr>
            <a:lvl5pPr marL="20574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2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C80E-F7A4-4F87-858C-607AC529E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1009651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1pPr>
            <a:lvl2pPr marL="6858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2pPr>
            <a:lvl3pPr marL="11430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3pPr>
            <a:lvl4pPr marL="16002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4pPr>
            <a:lvl5pPr marL="20574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9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C80E-F7A4-4F87-858C-607AC529E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lnSpc>
                <a:spcPct val="100000"/>
              </a:lnSpc>
              <a:buSzPct val="85000"/>
              <a:buFont typeface="Arial" panose="020B0604020202020204" pitchFamily="34" charset="0"/>
              <a:buNone/>
              <a:defRPr sz="2400">
                <a:latin typeface="Myriad Pro" panose="020B0503030403020204" pitchFamily="34" charset="0"/>
              </a:defRPr>
            </a:lvl1pPr>
            <a:lvl2pPr marL="6858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2pPr>
            <a:lvl3pPr marL="11430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3pPr>
            <a:lvl4pPr marL="16002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4pPr>
            <a:lvl5pPr marL="20574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08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91087" y="0"/>
            <a:ext cx="7362712" cy="6538910"/>
          </a:xfrm>
        </p:spPr>
        <p:txBody>
          <a:bodyPr anchor="ctr"/>
          <a:lstStyle>
            <a:lvl1pPr marL="0" indent="0">
              <a:buNone/>
              <a:defRPr>
                <a:latin typeface="Myriad Pro" panose="020B0503030403020204" pitchFamily="34" charset="0"/>
              </a:defRPr>
            </a:lvl1pPr>
            <a:lvl2pPr marL="457200" indent="0">
              <a:buNone/>
              <a:defRPr>
                <a:latin typeface="Myriad Pro" panose="020B0503030403020204" pitchFamily="34" charset="0"/>
              </a:defRPr>
            </a:lvl2pPr>
            <a:lvl3pPr marL="914400" indent="0">
              <a:buNone/>
              <a:defRPr>
                <a:latin typeface="Myriad Pro" panose="020B0503030403020204" pitchFamily="34" charset="0"/>
              </a:defRPr>
            </a:lvl3pPr>
            <a:lvl4pPr marL="1371600" indent="0">
              <a:buNone/>
              <a:defRPr>
                <a:latin typeface="Myriad Pro" panose="020B0503030403020204" pitchFamily="34" charset="0"/>
              </a:defRPr>
            </a:lvl4pPr>
            <a:lvl5pPr marL="1828800" indent="0">
              <a:buNone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72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CF28-B67A-4007-95FA-066A74447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156767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37F56-C853-48B2-8F65-C25F271A6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3649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A0C14-40BC-42B4-B557-91A12A2C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45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92C1A-5DBA-4D2E-B903-33C4DA7ACE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88C95-2B88-47F9-B345-8E37FB292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E25BA-BD1B-461D-A907-7F625C6D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B3A39-714B-4A60-8F83-504A3D47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3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0BF03-190D-441B-9704-526C5F3605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8337"/>
            <a:ext cx="10515600" cy="1022351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7A23-D73B-45C7-B7B4-F7D513BC7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0B025-B05D-43FB-A5D1-69FBBBBC7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D881A-9ECB-4F28-A7C4-635778D1C4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2B7FA-962C-4392-B1CB-427B330F0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672BA2-4B48-4013-97D1-24444F0C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55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hank You,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CF28-B67A-4007-95FA-066A74447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156767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37F56-C853-48B2-8F65-C25F271A61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03649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Questions?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38FA80-DF2B-4C2B-A698-62FACAB46859}"/>
              </a:ext>
            </a:extLst>
          </p:cNvPr>
          <p:cNvSpPr/>
          <p:nvPr userDrawn="1"/>
        </p:nvSpPr>
        <p:spPr>
          <a:xfrm>
            <a:off x="10671908" y="6553752"/>
            <a:ext cx="1173996" cy="304247"/>
          </a:xfrm>
          <a:prstGeom prst="rect">
            <a:avLst/>
          </a:prstGeom>
          <a:solidFill>
            <a:srgbClr val="00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91397-6A07-4DCA-9E0E-52C8C93FB4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919" y="425170"/>
            <a:ext cx="3200400" cy="914400"/>
          </a:xfrm>
          <a:prstGeom prst="rect">
            <a:avLst/>
          </a:prstGeom>
          <a:effectLst>
            <a:glow rad="571500">
              <a:schemeClr val="bg1">
                <a:alpha val="2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1225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2368F-7BF9-4F9C-8531-B63DD2A7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4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17662"/>
            <a:ext cx="5384800" cy="4525963"/>
          </a:xfrm>
        </p:spPr>
        <p:txBody>
          <a:bodyPr/>
          <a:lstStyle>
            <a:lvl1pPr>
              <a:defRPr sz="2344"/>
            </a:lvl1pPr>
            <a:lvl2pPr>
              <a:defRPr sz="1969"/>
            </a:lvl2pPr>
            <a:lvl3pPr>
              <a:defRPr sz="1781"/>
            </a:lvl3pPr>
            <a:lvl4pPr>
              <a:defRPr sz="1594"/>
            </a:lvl4pPr>
            <a:lvl5pPr>
              <a:defRPr sz="1406"/>
            </a:lvl5pPr>
            <a:lvl6pPr>
              <a:defRPr sz="1781"/>
            </a:lvl6pPr>
            <a:lvl7pPr>
              <a:defRPr sz="1781"/>
            </a:lvl7pPr>
            <a:lvl8pPr>
              <a:defRPr sz="1781"/>
            </a:lvl8pPr>
            <a:lvl9pPr>
              <a:defRPr sz="17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344"/>
            </a:lvl1pPr>
            <a:lvl2pPr>
              <a:defRPr sz="1969"/>
            </a:lvl2pPr>
            <a:lvl3pPr>
              <a:defRPr sz="1781"/>
            </a:lvl3pPr>
            <a:lvl4pPr>
              <a:defRPr sz="1594"/>
            </a:lvl4pPr>
            <a:lvl5pPr>
              <a:defRPr sz="1406"/>
            </a:lvl5pPr>
            <a:lvl6pPr>
              <a:defRPr sz="1781"/>
            </a:lvl6pPr>
            <a:lvl7pPr>
              <a:defRPr sz="1781"/>
            </a:lvl7pPr>
            <a:lvl8pPr>
              <a:defRPr sz="1781"/>
            </a:lvl8pPr>
            <a:lvl9pPr>
              <a:defRPr sz="17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7"/>
          <p:cNvSpPr>
            <a:spLocks noGrp="1"/>
          </p:cNvSpPr>
          <p:nvPr>
            <p:ph type="title"/>
          </p:nvPr>
        </p:nvSpPr>
        <p:spPr bwMode="auto">
          <a:xfrm>
            <a:off x="169333" y="0"/>
            <a:ext cx="9042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684000" y="6667500"/>
            <a:ext cx="508000" cy="190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D7729-0E94-4D3D-A28D-22DF4B4C2DB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12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-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17A767-C588-453C-88E5-ED7A2E3584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0" y="3927764"/>
            <a:ext cx="12192000" cy="1953490"/>
          </a:xfrm>
          <a:prstGeom prst="rect">
            <a:avLst/>
          </a:prstGeom>
          <a:solidFill>
            <a:srgbClr val="004C7D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3927762"/>
            <a:ext cx="9144000" cy="1033535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Add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5053373"/>
            <a:ext cx="9144000" cy="8278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486D8-C98A-48C1-991D-B93D3A3ECEB7}"/>
              </a:ext>
            </a:extLst>
          </p:cNvPr>
          <p:cNvSpPr txBox="1"/>
          <p:nvPr userDrawn="1"/>
        </p:nvSpPr>
        <p:spPr>
          <a:xfrm>
            <a:off x="252046" y="6590734"/>
            <a:ext cx="3669323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" dirty="0">
                <a:solidFill>
                  <a:prstClr val="white"/>
                </a:solidFill>
                <a:latin typeface="Myriad Pro" panose="020B0503030403020204" pitchFamily="34" charset="0"/>
              </a:rPr>
              <a:t>© 2023 Contech Engineered Solutions LLC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13A74D-B199-4314-AE25-546DA10D34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504" y="430052"/>
            <a:ext cx="3200400" cy="904646"/>
          </a:xfrm>
          <a:prstGeom prst="rect">
            <a:avLst/>
          </a:prstGeom>
          <a:effectLst>
            <a:glow>
              <a:schemeClr val="bg1">
                <a:alpha val="25000"/>
              </a:schemeClr>
            </a:glow>
            <a:outerShdw blurRad="50800" dist="50800" dir="5400000" sx="1000" sy="1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86698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oduct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C80E-F7A4-4F87-858C-607AC529E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1009651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1pPr>
            <a:lvl2pPr marL="685800" indent="-228600">
              <a:buSzPct val="85000"/>
              <a:buFont typeface="Wingdings" panose="05000000000000000000" pitchFamily="2" charset="2"/>
              <a:buChar char="§"/>
              <a:defRPr sz="2200">
                <a:latin typeface="Myriad Pro" panose="020B0503030403020204" pitchFamily="34" charset="0"/>
              </a:defRPr>
            </a:lvl2pPr>
            <a:lvl3pPr marL="11430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3pPr>
            <a:lvl4pPr marL="16002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4pPr>
            <a:lvl5pPr marL="20574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74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mwater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A0D15C-4239-48CC-BE2B-B86066D1C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63082"/>
            <a:ext cx="12192002" cy="40778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1" y="963082"/>
            <a:ext cx="12192000" cy="599920"/>
          </a:xfrm>
          <a:prstGeom prst="rect">
            <a:avLst/>
          </a:prstGeom>
          <a:solidFill>
            <a:srgbClr val="2986B9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-37201"/>
            <a:ext cx="10898658" cy="103353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938776"/>
            <a:ext cx="10898658" cy="82788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	second line here</a:t>
            </a:r>
          </a:p>
        </p:txBody>
      </p:sp>
    </p:spTree>
    <p:extLst>
      <p:ext uri="{BB962C8B-B14F-4D97-AF65-F5344CB8AC3E}">
        <p14:creationId xmlns:p14="http://schemas.microsoft.com/office/powerpoint/2010/main" val="1118447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duct Category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-37201"/>
            <a:ext cx="10898658" cy="103353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938776"/>
            <a:ext cx="10898658" cy="82788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	second line here</a:t>
            </a:r>
          </a:p>
        </p:txBody>
      </p:sp>
    </p:spTree>
    <p:extLst>
      <p:ext uri="{BB962C8B-B14F-4D97-AF65-F5344CB8AC3E}">
        <p14:creationId xmlns:p14="http://schemas.microsoft.com/office/powerpoint/2010/main" val="1335300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e Expe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1" y="963082"/>
            <a:ext cx="12192000" cy="599920"/>
          </a:xfrm>
          <a:prstGeom prst="rect">
            <a:avLst/>
          </a:prstGeom>
          <a:solidFill>
            <a:srgbClr val="2986B9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-37201"/>
            <a:ext cx="10898658" cy="103353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938776"/>
            <a:ext cx="10898658" cy="82788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	second line here</a:t>
            </a:r>
          </a:p>
        </p:txBody>
      </p:sp>
    </p:spTree>
    <p:extLst>
      <p:ext uri="{BB962C8B-B14F-4D97-AF65-F5344CB8AC3E}">
        <p14:creationId xmlns:p14="http://schemas.microsoft.com/office/powerpoint/2010/main" val="1985292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3B34-BA34-4E9C-B1CF-B8563108D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6"/>
            <a:ext cx="10515600" cy="1009652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999B0-5A75-473A-BA86-DE0E7347D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064A35-031D-4A31-ADF2-4DFF1DE42F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28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91087" y="0"/>
            <a:ext cx="7362712" cy="6538910"/>
          </a:xfrm>
        </p:spPr>
        <p:txBody>
          <a:bodyPr anchor="ctr"/>
          <a:lstStyle>
            <a:lvl1pPr marL="0" indent="0">
              <a:buNone/>
              <a:defRPr>
                <a:latin typeface="Myriad Pro" panose="020B0503030403020204" pitchFamily="34" charset="0"/>
              </a:defRPr>
            </a:lvl1pPr>
            <a:lvl2pPr marL="457200" indent="0">
              <a:buNone/>
              <a:defRPr>
                <a:latin typeface="Myriad Pro" panose="020B0503030403020204" pitchFamily="34" charset="0"/>
              </a:defRPr>
            </a:lvl2pPr>
            <a:lvl3pPr marL="914400" indent="0">
              <a:buNone/>
              <a:defRPr>
                <a:latin typeface="Myriad Pro" panose="020B0503030403020204" pitchFamily="34" charset="0"/>
              </a:defRPr>
            </a:lvl3pPr>
            <a:lvl4pPr marL="1371600" indent="0">
              <a:buNone/>
              <a:defRPr>
                <a:latin typeface="Myriad Pro" panose="020B0503030403020204" pitchFamily="34" charset="0"/>
              </a:defRPr>
            </a:lvl4pPr>
            <a:lvl5pPr marL="1828800" indent="0">
              <a:buNone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9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BB72-7F4B-4799-A995-B62A8E9C6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EF804C-F3E9-4930-B905-8E4A18CAA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19C3-F608-4C4A-B858-113003AB921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D1C91-EC04-4C64-9AB4-D053BB0A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B8202-BD94-4F07-B932-5801A4732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F4EBE-991E-44F6-8D77-C1E33A6DA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8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38F928C-9098-0740-B2DF-270337223A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12192000" cy="102373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rgbClr val="248DC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AE5D4-A8E8-144A-99C5-1D6263DBC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148576"/>
            <a:ext cx="11501232" cy="5028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1585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road&#10;&#10;Description automatically generated">
            <a:extLst>
              <a:ext uri="{FF2B5EF4-FFF2-40B4-BE49-F238E27FC236}">
                <a16:creationId xmlns:a16="http://schemas.microsoft.com/office/drawing/2014/main" id="{BD7FF64D-5DB8-046B-38D9-6A4E230BE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7017"/>
            <a:ext cx="6096000" cy="6548846"/>
          </a:xfrm>
          <a:prstGeom prst="rect">
            <a:avLst/>
          </a:prstGeom>
        </p:spPr>
      </p:pic>
      <p:pic>
        <p:nvPicPr>
          <p:cNvPr id="9" name="Picture 8" descr="A group of people working on a bridge&#10;&#10;Description automatically generated">
            <a:extLst>
              <a:ext uri="{FF2B5EF4-FFF2-40B4-BE49-F238E27FC236}">
                <a16:creationId xmlns:a16="http://schemas.microsoft.com/office/drawing/2014/main" id="{2F9D22E9-6F24-B73F-4941-C46EFF2D6B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26424" y="189407"/>
            <a:ext cx="6548847" cy="609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-1" y="4558339"/>
            <a:ext cx="12192001" cy="1953490"/>
          </a:xfrm>
          <a:prstGeom prst="rect">
            <a:avLst/>
          </a:prstGeom>
          <a:solidFill>
            <a:srgbClr val="004C7D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4558337"/>
            <a:ext cx="9144000" cy="1033535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5637910"/>
            <a:ext cx="9144000" cy="8278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2C1684-C8D8-4FA8-83F1-42FD67BCA9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504" y="425175"/>
            <a:ext cx="3200400" cy="914400"/>
          </a:xfrm>
          <a:prstGeom prst="rect">
            <a:avLst/>
          </a:prstGeom>
          <a:effectLst>
            <a:glow rad="571500">
              <a:schemeClr val="bg1">
                <a:alpha val="2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18538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1EA9B65A-6B1A-44E7-A179-2344FEAB6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56482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6895F-C765-4092-BC23-8E8AE779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934" y="6538912"/>
            <a:ext cx="4114800" cy="319089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©2018 Contech Engineered Solutions LLC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0" y="3927764"/>
            <a:ext cx="12192000" cy="1953490"/>
          </a:xfrm>
          <a:prstGeom prst="rect">
            <a:avLst/>
          </a:prstGeom>
          <a:solidFill>
            <a:srgbClr val="004C7D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3927762"/>
            <a:ext cx="9144000" cy="1033535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5053373"/>
            <a:ext cx="9144000" cy="8278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486D8-C98A-48C1-991D-B93D3A3ECEB7}"/>
              </a:ext>
            </a:extLst>
          </p:cNvPr>
          <p:cNvSpPr txBox="1"/>
          <p:nvPr userDrawn="1"/>
        </p:nvSpPr>
        <p:spPr>
          <a:xfrm>
            <a:off x="252046" y="6590734"/>
            <a:ext cx="3669323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">
                <a:solidFill>
                  <a:prstClr val="white"/>
                </a:solidFill>
                <a:latin typeface="Myriad Pro" panose="020B0503030403020204" pitchFamily="34" charset="0"/>
              </a:rPr>
              <a:t>© 2022 Contech Engineered Solutions LLC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2C1684-C8D8-4FA8-83F1-42FD67BCA9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504" y="425175"/>
            <a:ext cx="3200400" cy="914400"/>
          </a:xfrm>
          <a:prstGeom prst="rect">
            <a:avLst/>
          </a:prstGeom>
          <a:effectLst>
            <a:glow rad="571500">
              <a:schemeClr val="bg1">
                <a:alpha val="2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941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-Product Categ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68"/>
            <a:ext cx="12192000" cy="68418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0" y="3927764"/>
            <a:ext cx="12192000" cy="1953490"/>
          </a:xfrm>
          <a:prstGeom prst="rect">
            <a:avLst/>
          </a:prstGeom>
          <a:solidFill>
            <a:srgbClr val="004C7D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3927762"/>
            <a:ext cx="9144000" cy="1033535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Add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5053373"/>
            <a:ext cx="9144000" cy="8278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486D8-C98A-48C1-991D-B93D3A3ECEB7}"/>
              </a:ext>
            </a:extLst>
          </p:cNvPr>
          <p:cNvSpPr txBox="1"/>
          <p:nvPr userDrawn="1"/>
        </p:nvSpPr>
        <p:spPr>
          <a:xfrm>
            <a:off x="252046" y="6590734"/>
            <a:ext cx="3669323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" dirty="0">
                <a:solidFill>
                  <a:prstClr val="white"/>
                </a:solidFill>
                <a:latin typeface="Myriad Pro" panose="020B0503030403020204" pitchFamily="34" charset="0"/>
              </a:rPr>
              <a:t>© 2023 Contech Engineered Solutions LLC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ED89DE-3814-4B9A-A342-A9607B3CC2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504" y="425175"/>
            <a:ext cx="3200400" cy="914400"/>
          </a:xfrm>
          <a:prstGeom prst="rect">
            <a:avLst/>
          </a:prstGeom>
          <a:effectLst>
            <a:glow rad="571500">
              <a:schemeClr val="bg1">
                <a:alpha val="2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70231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-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17A767-C588-453C-88E5-ED7A2E3584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0" y="3927764"/>
            <a:ext cx="12192000" cy="1953490"/>
          </a:xfrm>
          <a:prstGeom prst="rect">
            <a:avLst/>
          </a:prstGeom>
          <a:solidFill>
            <a:srgbClr val="004C7D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3927762"/>
            <a:ext cx="9144000" cy="1033535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Add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5053373"/>
            <a:ext cx="9144000" cy="8278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486D8-C98A-48C1-991D-B93D3A3ECEB7}"/>
              </a:ext>
            </a:extLst>
          </p:cNvPr>
          <p:cNvSpPr txBox="1"/>
          <p:nvPr userDrawn="1"/>
        </p:nvSpPr>
        <p:spPr>
          <a:xfrm>
            <a:off x="252046" y="6590734"/>
            <a:ext cx="3669323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">
                <a:solidFill>
                  <a:prstClr val="white"/>
                </a:solidFill>
                <a:latin typeface="Myriad Pro" panose="020B0503030403020204" pitchFamily="34" charset="0"/>
              </a:rPr>
              <a:t>© 2022 Contech Engineered Solutions LLC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13A74D-B199-4314-AE25-546DA10D34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504" y="430052"/>
            <a:ext cx="3200400" cy="904646"/>
          </a:xfrm>
          <a:prstGeom prst="rect">
            <a:avLst/>
          </a:prstGeom>
          <a:effectLst>
            <a:glow>
              <a:schemeClr val="bg1">
                <a:alpha val="25000"/>
              </a:schemeClr>
            </a:glow>
            <a:outerShdw blurRad="50800" dist="50800" dir="5400000" sx="1000" sy="1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195085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-Product Categ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68"/>
            <a:ext cx="12192000" cy="68418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0" y="3927764"/>
            <a:ext cx="12192000" cy="1953490"/>
          </a:xfrm>
          <a:prstGeom prst="rect">
            <a:avLst/>
          </a:prstGeom>
          <a:solidFill>
            <a:srgbClr val="004C7D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3927762"/>
            <a:ext cx="9144000" cy="1033535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Add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5053373"/>
            <a:ext cx="9144000" cy="8278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486D8-C98A-48C1-991D-B93D3A3ECEB7}"/>
              </a:ext>
            </a:extLst>
          </p:cNvPr>
          <p:cNvSpPr txBox="1"/>
          <p:nvPr userDrawn="1"/>
        </p:nvSpPr>
        <p:spPr>
          <a:xfrm>
            <a:off x="252046" y="6590734"/>
            <a:ext cx="3669323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">
                <a:solidFill>
                  <a:prstClr val="white"/>
                </a:solidFill>
                <a:latin typeface="Myriad Pro" panose="020B0503030403020204" pitchFamily="34" charset="0"/>
              </a:rPr>
              <a:t>© 2022 Contech Engineered Solutions LLC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ED89DE-3814-4B9A-A342-A9607B3CC2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504" y="425175"/>
            <a:ext cx="3200400" cy="914400"/>
          </a:xfrm>
          <a:prstGeom prst="rect">
            <a:avLst/>
          </a:prstGeom>
          <a:effectLst>
            <a:glow rad="571500">
              <a:schemeClr val="bg1">
                <a:alpha val="2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57783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out Con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41BACB-E0EE-4C13-8DA2-552E214B97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02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97944-07B6-449D-84E1-7C958C564A18}"/>
              </a:ext>
            </a:extLst>
          </p:cNvPr>
          <p:cNvSpPr/>
          <p:nvPr userDrawn="1"/>
        </p:nvSpPr>
        <p:spPr>
          <a:xfrm>
            <a:off x="0" y="3200400"/>
            <a:ext cx="12192000" cy="3102123"/>
          </a:xfrm>
          <a:prstGeom prst="rect">
            <a:avLst/>
          </a:prstGeom>
          <a:solidFill>
            <a:srgbClr val="2986B9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8CF28-B67A-4007-95FA-066A74447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72302"/>
            <a:ext cx="10515600" cy="358622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37F56-C853-48B2-8F65-C25F271A6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8551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6246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mwater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A0D15C-4239-48CC-BE2B-B86066D1C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63082"/>
            <a:ext cx="12192002" cy="40778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1" y="963082"/>
            <a:ext cx="12192000" cy="599920"/>
          </a:xfrm>
          <a:prstGeom prst="rect">
            <a:avLst/>
          </a:prstGeom>
          <a:solidFill>
            <a:srgbClr val="2986B9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-37201"/>
            <a:ext cx="10898658" cy="103353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938776"/>
            <a:ext cx="10898658" cy="82788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	second line here</a:t>
            </a:r>
          </a:p>
        </p:txBody>
      </p:sp>
    </p:spTree>
    <p:extLst>
      <p:ext uri="{BB962C8B-B14F-4D97-AF65-F5344CB8AC3E}">
        <p14:creationId xmlns:p14="http://schemas.microsoft.com/office/powerpoint/2010/main" val="2174008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Category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-37201"/>
            <a:ext cx="10898658" cy="103353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938776"/>
            <a:ext cx="10898658" cy="82788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	second line here</a:t>
            </a:r>
          </a:p>
        </p:txBody>
      </p:sp>
    </p:spTree>
    <p:extLst>
      <p:ext uri="{BB962C8B-B14F-4D97-AF65-F5344CB8AC3E}">
        <p14:creationId xmlns:p14="http://schemas.microsoft.com/office/powerpoint/2010/main" val="3015575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Expe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1" y="963082"/>
            <a:ext cx="12192000" cy="599920"/>
          </a:xfrm>
          <a:prstGeom prst="rect">
            <a:avLst/>
          </a:prstGeom>
          <a:solidFill>
            <a:srgbClr val="2986B9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-37201"/>
            <a:ext cx="10898658" cy="1033535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938776"/>
            <a:ext cx="10898658" cy="82788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	second line here</a:t>
            </a:r>
          </a:p>
        </p:txBody>
      </p:sp>
    </p:spTree>
    <p:extLst>
      <p:ext uri="{BB962C8B-B14F-4D97-AF65-F5344CB8AC3E}">
        <p14:creationId xmlns:p14="http://schemas.microsoft.com/office/powerpoint/2010/main" val="32756144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3B34-BA34-4E9C-B1CF-B8563108D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398033"/>
            <a:ext cx="12191999" cy="1292655"/>
          </a:xfrm>
        </p:spPr>
        <p:txBody>
          <a:bodyPr anchor="t"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999B0-5A75-473A-BA86-DE0E7347D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76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3B34-BA34-4E9C-B1CF-B8563108D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6"/>
            <a:ext cx="10515600" cy="1009652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999B0-5A75-473A-BA86-DE0E7347D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92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C80E-F7A4-4F87-858C-607AC529E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1009651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1pPr>
            <a:lvl2pPr marL="685800" indent="-228600">
              <a:buSzPct val="85000"/>
              <a:buFont typeface="Wingdings" panose="05000000000000000000" pitchFamily="2" charset="2"/>
              <a:buChar char="§"/>
              <a:defRPr sz="2200">
                <a:latin typeface="Myriad Pro" panose="020B0503030403020204" pitchFamily="34" charset="0"/>
              </a:defRPr>
            </a:lvl2pPr>
            <a:lvl3pPr marL="11430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3pPr>
            <a:lvl4pPr marL="16002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4pPr>
            <a:lvl5pPr marL="20574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57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C80E-F7A4-4F87-858C-607AC529E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1009651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1pPr>
            <a:lvl2pPr marL="6858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2pPr>
            <a:lvl3pPr marL="11430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3pPr>
            <a:lvl4pPr marL="16002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4pPr>
            <a:lvl5pPr marL="20574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71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out Con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41BACB-E0EE-4C13-8DA2-552E214B97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02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97944-07B6-449D-84E1-7C958C564A18}"/>
              </a:ext>
            </a:extLst>
          </p:cNvPr>
          <p:cNvSpPr/>
          <p:nvPr userDrawn="1"/>
        </p:nvSpPr>
        <p:spPr>
          <a:xfrm>
            <a:off x="0" y="3200400"/>
            <a:ext cx="12192000" cy="3102123"/>
          </a:xfrm>
          <a:prstGeom prst="rect">
            <a:avLst/>
          </a:prstGeom>
          <a:solidFill>
            <a:srgbClr val="2986B9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8CF28-B67A-4007-95FA-066A74447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72302"/>
            <a:ext cx="10515600" cy="358622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37F56-C853-48B2-8F65-C25F271A6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8551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680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C80E-F7A4-4F87-858C-607AC529E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lnSpc>
                <a:spcPct val="100000"/>
              </a:lnSpc>
              <a:buSzPct val="85000"/>
              <a:buFont typeface="Arial" panose="020B0604020202020204" pitchFamily="34" charset="0"/>
              <a:buNone/>
              <a:defRPr sz="2400">
                <a:latin typeface="Myriad Pro" panose="020B0503030403020204" pitchFamily="34" charset="0"/>
              </a:defRPr>
            </a:lvl1pPr>
            <a:lvl2pPr marL="6858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2pPr>
            <a:lvl3pPr marL="11430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3pPr>
            <a:lvl4pPr marL="16002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4pPr>
            <a:lvl5pPr marL="20574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73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91087" y="0"/>
            <a:ext cx="7362712" cy="6538910"/>
          </a:xfrm>
        </p:spPr>
        <p:txBody>
          <a:bodyPr anchor="ctr"/>
          <a:lstStyle>
            <a:lvl1pPr marL="0" indent="0">
              <a:buNone/>
              <a:defRPr>
                <a:latin typeface="Myriad Pro" panose="020B0503030403020204" pitchFamily="34" charset="0"/>
              </a:defRPr>
            </a:lvl1pPr>
            <a:lvl2pPr marL="457200" indent="0">
              <a:buNone/>
              <a:defRPr>
                <a:latin typeface="Myriad Pro" panose="020B0503030403020204" pitchFamily="34" charset="0"/>
              </a:defRPr>
            </a:lvl2pPr>
            <a:lvl3pPr marL="914400" indent="0">
              <a:buNone/>
              <a:defRPr>
                <a:latin typeface="Myriad Pro" panose="020B0503030403020204" pitchFamily="34" charset="0"/>
              </a:defRPr>
            </a:lvl3pPr>
            <a:lvl4pPr marL="1371600" indent="0">
              <a:buNone/>
              <a:defRPr>
                <a:latin typeface="Myriad Pro" panose="020B0503030403020204" pitchFamily="34" charset="0"/>
              </a:defRPr>
            </a:lvl4pPr>
            <a:lvl5pPr marL="1828800" indent="0">
              <a:buNone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84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CF28-B67A-4007-95FA-066A74447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156767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37F56-C853-48B2-8F65-C25F271A6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3649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A0C14-40BC-42B4-B557-91A12A2C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2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92C1A-5DBA-4D2E-B903-33C4DA7ACE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88C95-2B88-47F9-B345-8E37FB292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E25BA-BD1B-461D-A907-7F625C6D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B3A39-714B-4A60-8F83-504A3D47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08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0BF03-190D-441B-9704-526C5F3605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8337"/>
            <a:ext cx="10515600" cy="1022351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7A23-D73B-45C7-B7B4-F7D513BC7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0B025-B05D-43FB-A5D1-69FBBBBC7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D881A-9ECB-4F28-A7C4-635778D1C4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2B7FA-962C-4392-B1CB-427B330F0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672BA2-4B48-4013-97D1-24444F0C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214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hank You,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CF28-B67A-4007-95FA-066A74447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156767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37F56-C853-48B2-8F65-C25F271A61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03649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4BAC4D-E5E6-476B-93B0-8469B689ED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504" y="425175"/>
            <a:ext cx="3200400" cy="914400"/>
          </a:xfrm>
          <a:prstGeom prst="rect">
            <a:avLst/>
          </a:prstGeom>
          <a:effectLst>
            <a:glow rad="571500">
              <a:schemeClr val="bg1">
                <a:alpha val="25000"/>
              </a:schemeClr>
            </a:glo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38FA80-DF2B-4C2B-A698-62FACAB46859}"/>
              </a:ext>
            </a:extLst>
          </p:cNvPr>
          <p:cNvSpPr/>
          <p:nvPr userDrawn="1"/>
        </p:nvSpPr>
        <p:spPr>
          <a:xfrm>
            <a:off x="10671908" y="6553752"/>
            <a:ext cx="1173996" cy="304247"/>
          </a:xfrm>
          <a:prstGeom prst="rect">
            <a:avLst/>
          </a:prstGeom>
          <a:solidFill>
            <a:srgbClr val="00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198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2368F-7BF9-4F9C-8531-B63DD2A7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12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17662"/>
            <a:ext cx="5384800" cy="4525963"/>
          </a:xfrm>
        </p:spPr>
        <p:txBody>
          <a:bodyPr/>
          <a:lstStyle>
            <a:lvl1pPr>
              <a:defRPr sz="2344"/>
            </a:lvl1pPr>
            <a:lvl2pPr>
              <a:defRPr sz="1969"/>
            </a:lvl2pPr>
            <a:lvl3pPr>
              <a:defRPr sz="1781"/>
            </a:lvl3pPr>
            <a:lvl4pPr>
              <a:defRPr sz="1594"/>
            </a:lvl4pPr>
            <a:lvl5pPr>
              <a:defRPr sz="1406"/>
            </a:lvl5pPr>
            <a:lvl6pPr>
              <a:defRPr sz="1781"/>
            </a:lvl6pPr>
            <a:lvl7pPr>
              <a:defRPr sz="1781"/>
            </a:lvl7pPr>
            <a:lvl8pPr>
              <a:defRPr sz="1781"/>
            </a:lvl8pPr>
            <a:lvl9pPr>
              <a:defRPr sz="17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344"/>
            </a:lvl1pPr>
            <a:lvl2pPr>
              <a:defRPr sz="1969"/>
            </a:lvl2pPr>
            <a:lvl3pPr>
              <a:defRPr sz="1781"/>
            </a:lvl3pPr>
            <a:lvl4pPr>
              <a:defRPr sz="1594"/>
            </a:lvl4pPr>
            <a:lvl5pPr>
              <a:defRPr sz="1406"/>
            </a:lvl5pPr>
            <a:lvl6pPr>
              <a:defRPr sz="1781"/>
            </a:lvl6pPr>
            <a:lvl7pPr>
              <a:defRPr sz="1781"/>
            </a:lvl7pPr>
            <a:lvl8pPr>
              <a:defRPr sz="1781"/>
            </a:lvl8pPr>
            <a:lvl9pPr>
              <a:defRPr sz="17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7"/>
          <p:cNvSpPr>
            <a:spLocks noGrp="1"/>
          </p:cNvSpPr>
          <p:nvPr>
            <p:ph type="title"/>
          </p:nvPr>
        </p:nvSpPr>
        <p:spPr bwMode="auto">
          <a:xfrm>
            <a:off x="169333" y="0"/>
            <a:ext cx="9042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684000" y="6667500"/>
            <a:ext cx="508000" cy="190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D7729-0E94-4D3D-A28D-22DF4B4C2DB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9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oduct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C80E-F7A4-4F87-858C-607AC529E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1009651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1pPr>
            <a:lvl2pPr marL="685800" indent="-228600">
              <a:buSzPct val="85000"/>
              <a:buFont typeface="Wingdings" panose="05000000000000000000" pitchFamily="2" charset="2"/>
              <a:buChar char="§"/>
              <a:defRPr sz="2200">
                <a:latin typeface="Myriad Pro" panose="020B0503030403020204" pitchFamily="34" charset="0"/>
              </a:defRPr>
            </a:lvl2pPr>
            <a:lvl3pPr marL="11430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3pPr>
            <a:lvl4pPr marL="16002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4pPr>
            <a:lvl5pPr marL="20574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934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roduct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C80E-F7A4-4F87-858C-607AC529E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1009651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1pPr>
            <a:lvl2pPr marL="685800" indent="-228600">
              <a:buSzPct val="85000"/>
              <a:buFont typeface="Myriad Pro" panose="020B0503030403020204" charset="0"/>
              <a:buChar char="−"/>
              <a:defRPr sz="2200">
                <a:latin typeface="Myriad Pro" panose="020B0503030403020204" pitchFamily="34" charset="0"/>
              </a:defRPr>
            </a:lvl2pPr>
            <a:lvl3pPr marL="1143000" indent="-228600">
              <a:buSzPct val="85000"/>
              <a:buFont typeface="Courier New" panose="02070309020205020404" pitchFamily="49" charset="0"/>
              <a:buChar char="o"/>
              <a:defRPr>
                <a:latin typeface="Myriad Pro" panose="020B0503030403020204" pitchFamily="34" charset="0"/>
              </a:defRPr>
            </a:lvl3pPr>
            <a:lvl4pPr marL="16002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4pPr>
            <a:lvl5pPr marL="20574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4438B0-25A6-448D-AD4D-724EC5D466A5}"/>
              </a:ext>
            </a:extLst>
          </p:cNvPr>
          <p:cNvSpPr/>
          <p:nvPr userDrawn="1"/>
        </p:nvSpPr>
        <p:spPr>
          <a:xfrm>
            <a:off x="-1" y="0"/>
            <a:ext cx="4581145" cy="405629"/>
          </a:xfrm>
          <a:prstGeom prst="rect">
            <a:avLst/>
          </a:prstGeom>
          <a:solidFill>
            <a:srgbClr val="2986B9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2CCB89-BFD8-4281-84C0-E4867C2AC64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79765" y="0"/>
            <a:ext cx="3578352" cy="405629"/>
          </a:xfrm>
        </p:spPr>
        <p:txBody>
          <a:bodyPr anchor="ctr">
            <a:normAutofit/>
          </a:bodyPr>
          <a:lstStyle>
            <a:lvl1pPr marL="0" indent="0">
              <a:buSzPct val="85000"/>
              <a:buFontTx/>
              <a:buNone/>
              <a:defRPr sz="18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SzPct val="85000"/>
              <a:buFontTx/>
              <a:buNone/>
              <a:defRPr sz="2200">
                <a:latin typeface="Myriad Pro" panose="020B0503030403020204" pitchFamily="34" charset="0"/>
              </a:defRPr>
            </a:lvl2pPr>
            <a:lvl3pPr marL="914400" indent="0">
              <a:buSzPct val="85000"/>
              <a:buFontTx/>
              <a:buNone/>
              <a:defRPr>
                <a:latin typeface="Myriad Pro" panose="020B0503030403020204" pitchFamily="34" charset="0"/>
              </a:defRPr>
            </a:lvl3pPr>
            <a:lvl4pPr marL="1371600" indent="0">
              <a:buSzPct val="85000"/>
              <a:buFontTx/>
              <a:buNone/>
              <a:defRPr>
                <a:latin typeface="Myriad Pro" panose="020B0503030403020204" pitchFamily="34" charset="0"/>
              </a:defRPr>
            </a:lvl4pPr>
            <a:lvl5pPr marL="2057400" indent="-228600">
              <a:buSzPct val="85000"/>
              <a:buFont typeface="Wingdings" panose="05000000000000000000" pitchFamily="2" charset="2"/>
              <a:buChar char="§"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Product category</a:t>
            </a:r>
          </a:p>
        </p:txBody>
      </p:sp>
    </p:spTree>
    <p:extLst>
      <p:ext uri="{BB962C8B-B14F-4D97-AF65-F5344CB8AC3E}">
        <p14:creationId xmlns:p14="http://schemas.microsoft.com/office/powerpoint/2010/main" val="2596860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mwater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A0D15C-4239-48CC-BE2B-B86066D1C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63082"/>
            <a:ext cx="12192002" cy="40778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1" y="963082"/>
            <a:ext cx="12192000" cy="599920"/>
          </a:xfrm>
          <a:prstGeom prst="rect">
            <a:avLst/>
          </a:prstGeom>
          <a:solidFill>
            <a:srgbClr val="2986B9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-37201"/>
            <a:ext cx="10898658" cy="103353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938776"/>
            <a:ext cx="10898658" cy="82788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	second line here</a:t>
            </a:r>
          </a:p>
        </p:txBody>
      </p:sp>
    </p:spTree>
    <p:extLst>
      <p:ext uri="{BB962C8B-B14F-4D97-AF65-F5344CB8AC3E}">
        <p14:creationId xmlns:p14="http://schemas.microsoft.com/office/powerpoint/2010/main" val="5061144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mwater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A0D15C-4239-48CC-BE2B-B86066D1C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63082"/>
            <a:ext cx="12192002" cy="40778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1" y="963082"/>
            <a:ext cx="12192000" cy="599920"/>
          </a:xfrm>
          <a:prstGeom prst="rect">
            <a:avLst/>
          </a:prstGeom>
          <a:solidFill>
            <a:srgbClr val="2986B9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-37201"/>
            <a:ext cx="10898658" cy="103353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938776"/>
            <a:ext cx="10898658" cy="82788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	second line here</a:t>
            </a:r>
          </a:p>
        </p:txBody>
      </p:sp>
    </p:spTree>
    <p:extLst>
      <p:ext uri="{BB962C8B-B14F-4D97-AF65-F5344CB8AC3E}">
        <p14:creationId xmlns:p14="http://schemas.microsoft.com/office/powerpoint/2010/main" val="30826383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duct Category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-37201"/>
            <a:ext cx="10898658" cy="103353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938776"/>
            <a:ext cx="10898658" cy="82788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	second line here</a:t>
            </a:r>
          </a:p>
        </p:txBody>
      </p:sp>
    </p:spTree>
    <p:extLst>
      <p:ext uri="{BB962C8B-B14F-4D97-AF65-F5344CB8AC3E}">
        <p14:creationId xmlns:p14="http://schemas.microsoft.com/office/powerpoint/2010/main" val="42386365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e Expe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1" y="963082"/>
            <a:ext cx="12192000" cy="599920"/>
          </a:xfrm>
          <a:prstGeom prst="rect">
            <a:avLst/>
          </a:prstGeom>
          <a:solidFill>
            <a:srgbClr val="2986B9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-37201"/>
            <a:ext cx="10898658" cy="103353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938776"/>
            <a:ext cx="10898658" cy="82788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	second line here</a:t>
            </a:r>
          </a:p>
        </p:txBody>
      </p:sp>
    </p:spTree>
    <p:extLst>
      <p:ext uri="{BB962C8B-B14F-4D97-AF65-F5344CB8AC3E}">
        <p14:creationId xmlns:p14="http://schemas.microsoft.com/office/powerpoint/2010/main" val="2920084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3B34-BA34-4E9C-B1CF-B8563108D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6"/>
            <a:ext cx="10515600" cy="1009652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999B0-5A75-473A-BA86-DE0E7347D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064A35-031D-4A31-ADF2-4DFF1DE42F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02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1D3C-1DB9-45C8-96EA-EF08A15842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91087" y="0"/>
            <a:ext cx="7362712" cy="6538910"/>
          </a:xfrm>
        </p:spPr>
        <p:txBody>
          <a:bodyPr anchor="ctr"/>
          <a:lstStyle>
            <a:lvl1pPr marL="0" indent="0">
              <a:buNone/>
              <a:defRPr>
                <a:latin typeface="Myriad Pro" panose="020B0503030403020204" pitchFamily="34" charset="0"/>
              </a:defRPr>
            </a:lvl1pPr>
            <a:lvl2pPr marL="457200" indent="0">
              <a:buNone/>
              <a:defRPr>
                <a:latin typeface="Myriad Pro" panose="020B0503030403020204" pitchFamily="34" charset="0"/>
              </a:defRPr>
            </a:lvl2pPr>
            <a:lvl3pPr marL="914400" indent="0">
              <a:buNone/>
              <a:defRPr>
                <a:latin typeface="Myriad Pro" panose="020B0503030403020204" pitchFamily="34" charset="0"/>
              </a:defRPr>
            </a:lvl3pPr>
            <a:lvl4pPr marL="1371600" indent="0">
              <a:buNone/>
              <a:defRPr>
                <a:latin typeface="Myriad Pro" panose="020B0503030403020204" pitchFamily="34" charset="0"/>
              </a:defRPr>
            </a:lvl4pPr>
            <a:lvl5pPr marL="1828800" indent="0">
              <a:buNone/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6640-93A5-49C0-AE1D-658385C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/>
          <a:p>
            <a:fld id="{5B064A35-031D-4A31-ADF2-4DFF1DE42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03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0886023-B120-4D2F-B813-7A693E98D5B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8/28/2024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CB244-B94F-490A-829A-F343677CB7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91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Category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-37201"/>
            <a:ext cx="10898658" cy="103353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938776"/>
            <a:ext cx="10898658" cy="82788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	second line here</a:t>
            </a:r>
          </a:p>
        </p:txBody>
      </p:sp>
    </p:spTree>
    <p:extLst>
      <p:ext uri="{BB962C8B-B14F-4D97-AF65-F5344CB8AC3E}">
        <p14:creationId xmlns:p14="http://schemas.microsoft.com/office/powerpoint/2010/main" val="256828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Expe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B084B5-3965-4886-AB9E-126A5C4D8ECF}"/>
              </a:ext>
            </a:extLst>
          </p:cNvPr>
          <p:cNvSpPr/>
          <p:nvPr userDrawn="1"/>
        </p:nvSpPr>
        <p:spPr>
          <a:xfrm>
            <a:off x="1" y="963082"/>
            <a:ext cx="12192000" cy="599920"/>
          </a:xfrm>
          <a:prstGeom prst="rect">
            <a:avLst/>
          </a:prstGeom>
          <a:solidFill>
            <a:srgbClr val="2986B9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E5CF-C828-4CB2-B3D8-2B1AB845FC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671" y="-37201"/>
            <a:ext cx="10898658" cy="103353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4C7D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24A81-93DE-4B98-96E3-19C6A47E5C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671" y="938776"/>
            <a:ext cx="10898658" cy="82788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	second line here</a:t>
            </a:r>
          </a:p>
        </p:txBody>
      </p:sp>
    </p:spTree>
    <p:extLst>
      <p:ext uri="{BB962C8B-B14F-4D97-AF65-F5344CB8AC3E}">
        <p14:creationId xmlns:p14="http://schemas.microsoft.com/office/powerpoint/2010/main" val="256076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3B34-BA34-4E9C-B1CF-B8563108D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398033"/>
            <a:ext cx="12191999" cy="1292655"/>
          </a:xfrm>
        </p:spPr>
        <p:txBody>
          <a:bodyPr anchor="t"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999B0-5A75-473A-BA86-DE0E7347D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7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3B34-BA34-4E9C-B1CF-B8563108D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6"/>
            <a:ext cx="10515600" cy="1009652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999B0-5A75-473A-BA86-DE0E7347D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1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B433A6-AB32-4115-A999-2FEFDE8645A1}"/>
              </a:ext>
            </a:extLst>
          </p:cNvPr>
          <p:cNvSpPr/>
          <p:nvPr userDrawn="1"/>
        </p:nvSpPr>
        <p:spPr>
          <a:xfrm>
            <a:off x="3048" y="6538910"/>
            <a:ext cx="12188952" cy="319090"/>
          </a:xfrm>
          <a:prstGeom prst="rect">
            <a:avLst/>
          </a:prstGeom>
          <a:solidFill>
            <a:srgbClr val="00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E9BE6-8534-4B73-BF2C-FABFA9664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82471-CDC1-425E-BD64-B746BDBD4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A8EB9-889E-4D63-BA16-3A6EA0F0D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4938" y="6311900"/>
            <a:ext cx="12216938" cy="2270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317C-EF96-46AA-9871-C1F32AAE0256}"/>
              </a:ext>
            </a:extLst>
          </p:cNvPr>
          <p:cNvSpPr txBox="1"/>
          <p:nvPr userDrawn="1"/>
        </p:nvSpPr>
        <p:spPr>
          <a:xfrm>
            <a:off x="252046" y="6590734"/>
            <a:ext cx="3669323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" dirty="0">
                <a:solidFill>
                  <a:prstClr val="white"/>
                </a:solidFill>
                <a:latin typeface="Myriad Pro" panose="020B0503030403020204" pitchFamily="34" charset="0"/>
              </a:rPr>
              <a:t>© 2024 Contech Engineered Solutions LLC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0BEC2A-F320-4146-8FAA-F851813C0867}"/>
              </a:ext>
            </a:extLst>
          </p:cNvPr>
          <p:cNvSpPr txBox="1">
            <a:spLocks/>
          </p:cNvSpPr>
          <p:nvPr userDrawn="1"/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78A7EDF-08D2-6BAE-04D6-9791FB005F16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344" y="6612529"/>
            <a:ext cx="821610" cy="20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9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3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59" r:id="rId21"/>
    <p:sldLayoutId id="2147483664" r:id="rId22"/>
    <p:sldLayoutId id="2147483660" r:id="rId23"/>
    <p:sldLayoutId id="2147483662" r:id="rId24"/>
    <p:sldLayoutId id="2147483658" r:id="rId25"/>
    <p:sldLayoutId id="2147483694" r:id="rId26"/>
    <p:sldLayoutId id="214748372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rgbClr val="054C7D"/>
          </a:solidFill>
          <a:latin typeface="Museo Sans 500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B433A6-AB32-4115-A999-2FEFDE8645A1}"/>
              </a:ext>
            </a:extLst>
          </p:cNvPr>
          <p:cNvSpPr/>
          <p:nvPr userDrawn="1"/>
        </p:nvSpPr>
        <p:spPr>
          <a:xfrm>
            <a:off x="3048" y="6538910"/>
            <a:ext cx="12188952" cy="319090"/>
          </a:xfrm>
          <a:prstGeom prst="rect">
            <a:avLst/>
          </a:prstGeom>
          <a:solidFill>
            <a:srgbClr val="00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E9BE6-8534-4B73-BF2C-FABFA9664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82471-CDC1-425E-BD64-B746BDBD4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A8EB9-889E-4D63-BA16-3A6EA0F0D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4938" y="6311900"/>
            <a:ext cx="12216938" cy="2270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5B064A35-031D-4A31-ADF2-4DFF1DE42F0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317C-EF96-46AA-9871-C1F32AAE0256}"/>
              </a:ext>
            </a:extLst>
          </p:cNvPr>
          <p:cNvSpPr txBox="1"/>
          <p:nvPr userDrawn="1"/>
        </p:nvSpPr>
        <p:spPr>
          <a:xfrm>
            <a:off x="252046" y="6590734"/>
            <a:ext cx="3669323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" dirty="0">
                <a:solidFill>
                  <a:prstClr val="white"/>
                </a:solidFill>
                <a:latin typeface="Myriad Pro" panose="020B0503030403020204" pitchFamily="34" charset="0"/>
              </a:rPr>
              <a:t>© 2024 Contech Engineered Solutions LLC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0BEC2A-F320-4146-8FAA-F851813C0867}"/>
              </a:ext>
            </a:extLst>
          </p:cNvPr>
          <p:cNvSpPr txBox="1">
            <a:spLocks/>
          </p:cNvSpPr>
          <p:nvPr userDrawn="1"/>
        </p:nvSpPr>
        <p:spPr>
          <a:xfrm>
            <a:off x="0" y="6538911"/>
            <a:ext cx="12192000" cy="3190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367F2BB-8021-4B73-A5A9-6D7A622D0C67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040" y="6605308"/>
            <a:ext cx="821610" cy="20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1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rgbClr val="054C7D"/>
          </a:solidFill>
          <a:latin typeface="Museo Sans 500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3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CFFA1E-C518-4F1F-8E0A-6C41BAE58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4942823"/>
            <a:ext cx="11811000" cy="10335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Bridge Scour Mitigation Using Concrete Armor Units</a:t>
            </a:r>
            <a:br>
              <a:rPr lang="en-US" dirty="0"/>
            </a:br>
            <a:r>
              <a:rPr lang="en-US" dirty="0"/>
              <a:t>25-Years of Performance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D1E7ABC-9BE2-499E-BF1E-ED4058968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43748"/>
            <a:ext cx="9144000" cy="42308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Daniel J. Priest, P.E.</a:t>
            </a:r>
          </a:p>
        </p:txBody>
      </p:sp>
    </p:spTree>
    <p:extLst>
      <p:ext uri="{BB962C8B-B14F-4D97-AF65-F5344CB8AC3E}">
        <p14:creationId xmlns:p14="http://schemas.microsoft.com/office/powerpoint/2010/main" val="20113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ACCEB3-42D2-63E4-F019-3646A75C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89657"/>
          </a:xfrm>
        </p:spPr>
        <p:txBody>
          <a:bodyPr/>
          <a:lstStyle/>
          <a:p>
            <a:r>
              <a:rPr lang="en-US" dirty="0">
                <a:latin typeface="Museo Sans 500"/>
              </a:rPr>
              <a:t>NHDOT Covered Historical Bridges</a:t>
            </a:r>
          </a:p>
        </p:txBody>
      </p:sp>
      <p:pic>
        <p:nvPicPr>
          <p:cNvPr id="12" name="Content Placeholder 11" descr="A bridge over a river&#10;&#10;Description automatically generated">
            <a:extLst>
              <a:ext uri="{FF2B5EF4-FFF2-40B4-BE49-F238E27FC236}">
                <a16:creationId xmlns:a16="http://schemas.microsoft.com/office/drawing/2014/main" id="{B1C58E8D-A5F1-48DC-95FA-B45EE3038E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0" y="1485900"/>
            <a:ext cx="6293942" cy="4179570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13FCF4F-99AA-5FA1-A059-C767A63386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919" y="1485900"/>
            <a:ext cx="5572761" cy="417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E4F2DF-5B3A-3174-3005-4E074D1B5244}"/>
              </a:ext>
            </a:extLst>
          </p:cNvPr>
          <p:cNvSpPr txBox="1"/>
          <p:nvPr/>
        </p:nvSpPr>
        <p:spPr>
          <a:xfrm>
            <a:off x="2484120" y="6035040"/>
            <a:ext cx="722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Gunn Mountain Rd aka Ashuelot Covered Bridge</a:t>
            </a:r>
          </a:p>
        </p:txBody>
      </p:sp>
      <p:pic>
        <p:nvPicPr>
          <p:cNvPr id="3" name="Picture 2" descr="A covered bridge with a sign&#10;&#10;Description automatically generated">
            <a:extLst>
              <a:ext uri="{FF2B5EF4-FFF2-40B4-BE49-F238E27FC236}">
                <a16:creationId xmlns:a16="http://schemas.microsoft.com/office/drawing/2014/main" id="{1755BA7E-F7EB-0456-EB76-1DDFB3214C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7880" y="4470400"/>
            <a:ext cx="2468881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6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0434EF-39A7-BF0B-7A49-4907608F6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5"/>
          <a:stretch/>
        </p:blipFill>
        <p:spPr>
          <a:xfrm>
            <a:off x="197877" y="1724697"/>
            <a:ext cx="11796246" cy="389378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9D24CB-85DF-843B-F789-B4396EF289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989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054C7D"/>
                </a:solidFill>
                <a:latin typeface="Museo Sans 5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Museo Sans 500"/>
              </a:rPr>
              <a:t>NHDOT Covered Historical Bridges</a:t>
            </a:r>
          </a:p>
        </p:txBody>
      </p:sp>
    </p:spTree>
    <p:extLst>
      <p:ext uri="{BB962C8B-B14F-4D97-AF65-F5344CB8AC3E}">
        <p14:creationId xmlns:p14="http://schemas.microsoft.com/office/powerpoint/2010/main" val="2212291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groundcover, non-vascular land plant&#10;&#10;Description automatically generated">
            <a:extLst>
              <a:ext uri="{FF2B5EF4-FFF2-40B4-BE49-F238E27FC236}">
                <a16:creationId xmlns:a16="http://schemas.microsoft.com/office/drawing/2014/main" id="{6FFF4139-7F3F-F338-EB04-4D18011A76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41" y="1023731"/>
            <a:ext cx="3963629" cy="5284839"/>
          </a:xfrm>
          <a:prstGeom prst="rect">
            <a:avLst/>
          </a:prstGeom>
        </p:spPr>
      </p:pic>
      <p:pic>
        <p:nvPicPr>
          <p:cNvPr id="6" name="Picture 5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2CA16B18-8CDB-2DEB-4ACD-ECFCC6EC9C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265" y="1023731"/>
            <a:ext cx="7046452" cy="52848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EB7E77-80D7-479E-B4E9-BEF7153324F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989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054C7D"/>
                </a:solidFill>
                <a:latin typeface="Museo Sans 5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Museo Sans 500"/>
              </a:rPr>
              <a:t>ODOT BRO 221 Bridge Life Extension</a:t>
            </a:r>
          </a:p>
        </p:txBody>
      </p:sp>
    </p:spTree>
    <p:extLst>
      <p:ext uri="{BB962C8B-B14F-4D97-AF65-F5344CB8AC3E}">
        <p14:creationId xmlns:p14="http://schemas.microsoft.com/office/powerpoint/2010/main" val="1779367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79D24CB-85DF-843B-F789-B4396EF289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989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054C7D"/>
                </a:solidFill>
                <a:latin typeface="Museo Sans 5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Museo Sans 500"/>
              </a:rPr>
              <a:t>ODOT BRO 221 Bridge Life Extension</a:t>
            </a:r>
          </a:p>
        </p:txBody>
      </p:sp>
      <p:pic>
        <p:nvPicPr>
          <p:cNvPr id="6" name="Picture 5" descr="A close-up of a river&#10;&#10;Description automatically generated">
            <a:extLst>
              <a:ext uri="{FF2B5EF4-FFF2-40B4-BE49-F238E27FC236}">
                <a16:creationId xmlns:a16="http://schemas.microsoft.com/office/drawing/2014/main" id="{F32FE672-30CF-AE21-A6D5-89C9C779D5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1" y="1386839"/>
            <a:ext cx="6134638" cy="4357613"/>
          </a:xfrm>
          <a:prstGeom prst="rect">
            <a:avLst/>
          </a:prstGeom>
        </p:spPr>
      </p:pic>
      <p:pic>
        <p:nvPicPr>
          <p:cNvPr id="8" name="Picture 7" descr="A person walking in a river&#10;&#10;Description automatically generated">
            <a:extLst>
              <a:ext uri="{FF2B5EF4-FFF2-40B4-BE49-F238E27FC236}">
                <a16:creationId xmlns:a16="http://schemas.microsoft.com/office/drawing/2014/main" id="{816611AD-2A01-52A0-89F3-00D397E00D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99" y="1386838"/>
            <a:ext cx="5669280" cy="43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53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79D24CB-85DF-843B-F789-B4396EF289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989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054C7D"/>
                </a:solidFill>
                <a:latin typeface="Museo Sans 5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Museo Sans 500"/>
              </a:rPr>
              <a:t>ODOT BRO 221 Bridge Life Extension</a:t>
            </a:r>
          </a:p>
        </p:txBody>
      </p:sp>
      <p:pic>
        <p:nvPicPr>
          <p:cNvPr id="3" name="Content Placeholder 13" descr="A person standing in a flooded area&#10;&#10;Description automatically generated with low confidence">
            <a:extLst>
              <a:ext uri="{FF2B5EF4-FFF2-40B4-BE49-F238E27FC236}">
                <a16:creationId xmlns:a16="http://schemas.microsoft.com/office/drawing/2014/main" id="{89D5ADD4-9DA0-07B2-FF19-92A8908A12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739" y="1744506"/>
            <a:ext cx="5803581" cy="4352685"/>
          </a:xfrm>
          <a:prstGeom prst="rect">
            <a:avLst/>
          </a:prstGeom>
        </p:spPr>
      </p:pic>
      <p:pic>
        <p:nvPicPr>
          <p:cNvPr id="7" name="Picture 6" descr="A person standing in a stream with trees&#10;&#10;Description automatically generated">
            <a:extLst>
              <a:ext uri="{FF2B5EF4-FFF2-40B4-BE49-F238E27FC236}">
                <a16:creationId xmlns:a16="http://schemas.microsoft.com/office/drawing/2014/main" id="{AB7E9DC2-37EB-A89B-BA78-72A5915C23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0" y="1744505"/>
            <a:ext cx="5803582" cy="4352687"/>
          </a:xfrm>
          <a:prstGeom prst="rect">
            <a:avLst/>
          </a:prstGeom>
        </p:spPr>
      </p:pic>
      <p:pic>
        <p:nvPicPr>
          <p:cNvPr id="9" name="Picture 8" descr="A black boot in a muddy stream&#10;&#10;Description automatically generated">
            <a:extLst>
              <a:ext uri="{FF2B5EF4-FFF2-40B4-BE49-F238E27FC236}">
                <a16:creationId xmlns:a16="http://schemas.microsoft.com/office/drawing/2014/main" id="{F9B5FBFA-E55D-4DDB-8426-E2A010A21A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3" y="4450080"/>
            <a:ext cx="2614507" cy="196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5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1B47-050F-3493-5668-5C67388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65" y="140276"/>
            <a:ext cx="10515600" cy="712728"/>
          </a:xfrm>
        </p:spPr>
        <p:txBody>
          <a:bodyPr/>
          <a:lstStyle/>
          <a:p>
            <a:r>
              <a:rPr lang="en-US" dirty="0">
                <a:latin typeface="Museo Sans 500" panose="02000000000000000000"/>
              </a:rPr>
              <a:t>SR 191 &amp; SR19- UT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0251C6-3B2F-BD22-6741-426E85A535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60" y="853004"/>
            <a:ext cx="4447613" cy="53773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5E533D-2EE2-D209-67BF-D4B83EF17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464" y="853004"/>
            <a:ext cx="6495215" cy="53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99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84178-BE74-CC6D-2D37-3545CD014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000B4-8854-FC7A-0C9E-5D1FF45B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65" y="140276"/>
            <a:ext cx="10515600" cy="712728"/>
          </a:xfrm>
        </p:spPr>
        <p:txBody>
          <a:bodyPr/>
          <a:lstStyle/>
          <a:p>
            <a:r>
              <a:rPr lang="en-US" dirty="0">
                <a:latin typeface="Museo Sans 500" panose="02000000000000000000"/>
              </a:rPr>
              <a:t>SR 191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9ADD0-0290-7BE3-0E50-3192B19413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8" y="1652587"/>
            <a:ext cx="4662488" cy="3343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D47D58-4FB7-EA4D-A6AA-348E20196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065" y="1652586"/>
            <a:ext cx="6839122" cy="334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58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5463D-8E40-ADA1-15E5-5266F9DBE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6E97-F330-F8A7-22F4-4DCEF10E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65" y="140276"/>
            <a:ext cx="10515600" cy="712728"/>
          </a:xfrm>
        </p:spPr>
        <p:txBody>
          <a:bodyPr/>
          <a:lstStyle/>
          <a:p>
            <a:r>
              <a:rPr lang="en-US" dirty="0">
                <a:latin typeface="Museo Sans 500" panose="02000000000000000000"/>
              </a:rPr>
              <a:t>SR 191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45B590-CAF4-875F-EB82-C1AC53F07F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13" y="1350427"/>
            <a:ext cx="5350130" cy="4157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85DB4-8D05-B551-9D52-D76EBD9B1F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309" y="1350427"/>
            <a:ext cx="4715190" cy="4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98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FDDBC-54D0-9719-9E0B-AC5B0ABF0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6B1-C458-9E87-A46D-8BFA79DE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65" y="140276"/>
            <a:ext cx="10515600" cy="712728"/>
          </a:xfrm>
        </p:spPr>
        <p:txBody>
          <a:bodyPr/>
          <a:lstStyle/>
          <a:p>
            <a:r>
              <a:rPr lang="en-US" dirty="0">
                <a:latin typeface="Museo Sans 500" panose="02000000000000000000"/>
              </a:rPr>
              <a:t>SR 191 &amp; SR19- 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0E5B2-D218-E979-51C4-CE8617B874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991274"/>
            <a:ext cx="11544300" cy="50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88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B509D-6342-B74E-3F99-91B1C1E11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5E3A-BC0F-538F-F315-F1A9D5D8C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65" y="140276"/>
            <a:ext cx="10515600" cy="712728"/>
          </a:xfrm>
        </p:spPr>
        <p:txBody>
          <a:bodyPr/>
          <a:lstStyle/>
          <a:p>
            <a:r>
              <a:rPr lang="en-US" dirty="0">
                <a:latin typeface="Museo Sans 500"/>
              </a:rPr>
              <a:t>SR 191 &amp; SR19- 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CD41A-9E69-B6C1-6ABF-9DE8D6FFA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1081087"/>
            <a:ext cx="4214813" cy="4830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74D55A-8690-80DF-4FBC-A4B2D2A9DD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565" y="1081087"/>
            <a:ext cx="3590610" cy="5119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53A8C1-3152-1D0E-D795-E40E321F0B16}"/>
              </a:ext>
            </a:extLst>
          </p:cNvPr>
          <p:cNvSpPr txBox="1"/>
          <p:nvPr/>
        </p:nvSpPr>
        <p:spPr>
          <a:xfrm>
            <a:off x="9124950" y="1247775"/>
            <a:ext cx="2514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/>
              </a:rPr>
              <a:t>Results: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/>
              </a:rPr>
              <a:t>SR 191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/>
              </a:rPr>
              <a:t>Increase in bed elevation at installation location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/>
              </a:rPr>
              <a:t>SR 19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/>
              </a:rPr>
              <a:t>Stabilization of bed elevation at installation location</a:t>
            </a:r>
          </a:p>
        </p:txBody>
      </p:sp>
    </p:spTree>
    <p:extLst>
      <p:ext uri="{BB962C8B-B14F-4D97-AF65-F5344CB8AC3E}">
        <p14:creationId xmlns:p14="http://schemas.microsoft.com/office/powerpoint/2010/main" val="1011891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92A51B-DE52-4ED1-B296-756DA4C982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106" y="3400973"/>
            <a:ext cx="4224894" cy="3125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589EE3-034C-E537-1A4E-9A7A24FF8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43" y="835915"/>
            <a:ext cx="4841942" cy="277321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6B384E8-F37C-CB12-AD6B-9C965C84E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27" y="128339"/>
            <a:ext cx="6844989" cy="64340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useo Sans 500" panose="02000000000000000000"/>
              </a:rPr>
              <a:t>Bridge Scour – The Issues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1B7EF-F7D5-22C0-D64E-E392264E2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766" y="3425351"/>
            <a:ext cx="4975479" cy="3101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88362C-FB12-59AA-CEFE-207C106764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5441" y="835915"/>
            <a:ext cx="3297065" cy="25967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9FA7C8-69C6-40E0-A7CD-A03853406D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384" y="1"/>
            <a:ext cx="4398190" cy="3425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34682D-5214-49DA-A577-373FEEAF2EC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" y="3425352"/>
            <a:ext cx="4508824" cy="31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6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DF6EE-AFBD-93B3-F264-5975E5253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37806"/>
            <a:ext cx="10515600" cy="1009651"/>
          </a:xfrm>
        </p:spPr>
        <p:txBody>
          <a:bodyPr>
            <a:normAutofit/>
          </a:bodyPr>
          <a:lstStyle/>
          <a:p>
            <a:r>
              <a:rPr lang="en-US" sz="3600" dirty="0"/>
              <a:t>Pleasant Valley Road – Lewis Co, WA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76CE8-218A-A012-FB7A-8CB51F0265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2311"/>
            <a:ext cx="12192000" cy="380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01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2A233-2C10-9A32-261E-07B574A5F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41E5-E11C-E830-CEFE-25733282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81597"/>
            <a:ext cx="10515600" cy="1009651"/>
          </a:xfrm>
        </p:spPr>
        <p:txBody>
          <a:bodyPr>
            <a:normAutofit/>
          </a:bodyPr>
          <a:lstStyle/>
          <a:p>
            <a:r>
              <a:rPr lang="en-US" sz="3600" dirty="0"/>
              <a:t>Pleasant Valley Road – Lewis Co, WA</a:t>
            </a:r>
          </a:p>
        </p:txBody>
      </p:sp>
      <p:pic>
        <p:nvPicPr>
          <p:cNvPr id="7" name="Picture 6" descr="Men in safety vests placing concrete objects on a road&#10;&#10;Description automatically generated">
            <a:extLst>
              <a:ext uri="{FF2B5EF4-FFF2-40B4-BE49-F238E27FC236}">
                <a16:creationId xmlns:a16="http://schemas.microsoft.com/office/drawing/2014/main" id="{C0997A03-EE72-9E62-81A4-A9764334C2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001262"/>
            <a:ext cx="3962398" cy="5283198"/>
          </a:xfrm>
          <a:prstGeom prst="rect">
            <a:avLst/>
          </a:prstGeom>
        </p:spPr>
      </p:pic>
      <p:pic>
        <p:nvPicPr>
          <p:cNvPr id="9" name="Picture 8" descr="A construction workers working on a road&#10;&#10;Description automatically generated">
            <a:extLst>
              <a:ext uri="{FF2B5EF4-FFF2-40B4-BE49-F238E27FC236}">
                <a16:creationId xmlns:a16="http://schemas.microsoft.com/office/drawing/2014/main" id="{3EB86DF5-BEEC-87B0-5A53-FF68C86136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1" y="1001262"/>
            <a:ext cx="3962398" cy="5283198"/>
          </a:xfrm>
          <a:prstGeom prst="rect">
            <a:avLst/>
          </a:prstGeom>
        </p:spPr>
      </p:pic>
      <p:pic>
        <p:nvPicPr>
          <p:cNvPr id="13" name="Picture 12" descr="A construction site with a large bucket&#10;&#10;Description automatically generated">
            <a:extLst>
              <a:ext uri="{FF2B5EF4-FFF2-40B4-BE49-F238E27FC236}">
                <a16:creationId xmlns:a16="http://schemas.microsoft.com/office/drawing/2014/main" id="{B3C807BA-E2D7-83CE-D872-36DC997FC1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1" y="1001262"/>
            <a:ext cx="3962399" cy="52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24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orking on a construction site&#10;&#10;Description automatically generated">
            <a:extLst>
              <a:ext uri="{FF2B5EF4-FFF2-40B4-BE49-F238E27FC236}">
                <a16:creationId xmlns:a16="http://schemas.microsoft.com/office/drawing/2014/main" id="{2FC3F13E-8E0D-A812-0CB6-4B09A4E8AD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48793" y="1802942"/>
            <a:ext cx="6165484" cy="2997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7E115-ECC6-0AB1-522E-B46215004A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10" y="2052866"/>
            <a:ext cx="6988641" cy="36229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3A5D15F-B27C-7AD7-B8E9-A0A32542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81597"/>
            <a:ext cx="10515600" cy="1009651"/>
          </a:xfrm>
        </p:spPr>
        <p:txBody>
          <a:bodyPr>
            <a:normAutofit/>
          </a:bodyPr>
          <a:lstStyle/>
          <a:p>
            <a:r>
              <a:rPr lang="en-US" sz="3600" dirty="0"/>
              <a:t>Pleasant Valley Road – Lewis Co, WA</a:t>
            </a:r>
          </a:p>
        </p:txBody>
      </p:sp>
    </p:spTree>
    <p:extLst>
      <p:ext uri="{BB962C8B-B14F-4D97-AF65-F5344CB8AC3E}">
        <p14:creationId xmlns:p14="http://schemas.microsoft.com/office/powerpoint/2010/main" val="2022893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iver with rocks and a bridge&#10;&#10;Description automatically generated with medium confidence">
            <a:extLst>
              <a:ext uri="{FF2B5EF4-FFF2-40B4-BE49-F238E27FC236}">
                <a16:creationId xmlns:a16="http://schemas.microsoft.com/office/drawing/2014/main" id="{634E03AA-E045-C89B-48F1-49635A1182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494" y="1766657"/>
            <a:ext cx="5943600" cy="4457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3A5BEA-50C0-FFFB-1E1D-48E803E988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8" y="2450009"/>
            <a:ext cx="5695116" cy="28331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E7A22CE-9922-E04D-5E6B-F8DEA2D21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81597"/>
            <a:ext cx="10515600" cy="1009651"/>
          </a:xfrm>
        </p:spPr>
        <p:txBody>
          <a:bodyPr>
            <a:normAutofit/>
          </a:bodyPr>
          <a:lstStyle/>
          <a:p>
            <a:r>
              <a:rPr lang="en-US" sz="3600" dirty="0"/>
              <a:t>Pleasant Valley Road – Lewis Co, WA</a:t>
            </a:r>
          </a:p>
        </p:txBody>
      </p:sp>
    </p:spTree>
    <p:extLst>
      <p:ext uri="{BB962C8B-B14F-4D97-AF65-F5344CB8AC3E}">
        <p14:creationId xmlns:p14="http://schemas.microsoft.com/office/powerpoint/2010/main" val="1338985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dge over a river&#10;&#10;Description automatically generated">
            <a:extLst>
              <a:ext uri="{FF2B5EF4-FFF2-40B4-BE49-F238E27FC236}">
                <a16:creationId xmlns:a16="http://schemas.microsoft.com/office/drawing/2014/main" id="{5B47182F-9F2F-1F4C-30B3-85C582967F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58" y="1502497"/>
            <a:ext cx="5911543" cy="44336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5EA108C-2B32-5E77-9BF2-78F47BE0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81597"/>
            <a:ext cx="10515600" cy="1009651"/>
          </a:xfrm>
        </p:spPr>
        <p:txBody>
          <a:bodyPr>
            <a:normAutofit/>
          </a:bodyPr>
          <a:lstStyle/>
          <a:p>
            <a:r>
              <a:rPr lang="en-US" sz="3600" dirty="0"/>
              <a:t>Pleasant Valley Road – Lewis Co, WA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0F1774-D64B-EC33-DCAF-BDAE1F7B22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0" y="1502497"/>
            <a:ext cx="5911544" cy="443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13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515B01C-35A4-C602-A1FF-3211AEF959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52" y="1931740"/>
            <a:ext cx="2927652" cy="1769441"/>
          </a:xfrm>
          <a:prstGeom prst="rect">
            <a:avLst/>
          </a:prstGeom>
        </p:spPr>
      </p:pic>
      <p:pic>
        <p:nvPicPr>
          <p:cNvPr id="38" name="Picture 37" descr="A close-up of a road&#10;&#10;Description automatically generated">
            <a:extLst>
              <a:ext uri="{FF2B5EF4-FFF2-40B4-BE49-F238E27FC236}">
                <a16:creationId xmlns:a16="http://schemas.microsoft.com/office/drawing/2014/main" id="{E75B4FBB-B18B-5F24-12B6-4250A57082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336" y="1535028"/>
            <a:ext cx="2763001" cy="3635474"/>
          </a:xfrm>
          <a:prstGeom prst="rect">
            <a:avLst/>
          </a:prstGeom>
        </p:spPr>
      </p:pic>
      <p:pic>
        <p:nvPicPr>
          <p:cNvPr id="12" name="Picture 11" descr="A small waterfall in a park&#10;&#10;Description automatically generated">
            <a:extLst>
              <a:ext uri="{FF2B5EF4-FFF2-40B4-BE49-F238E27FC236}">
                <a16:creationId xmlns:a16="http://schemas.microsoft.com/office/drawing/2014/main" id="{A15C404A-3D5B-364C-286F-0FD3358A1A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35" y="3721305"/>
            <a:ext cx="3749445" cy="2812083"/>
          </a:xfrm>
          <a:prstGeom prst="rect">
            <a:avLst/>
          </a:prstGeom>
        </p:spPr>
      </p:pic>
      <p:pic>
        <p:nvPicPr>
          <p:cNvPr id="26" name="Picture 25" descr="A floating object in the water&#10;&#10;Description automatically generated with medium confidence">
            <a:extLst>
              <a:ext uri="{FF2B5EF4-FFF2-40B4-BE49-F238E27FC236}">
                <a16:creationId xmlns:a16="http://schemas.microsoft.com/office/drawing/2014/main" id="{CF26B1EA-94CB-CBB8-D564-B5F0FE3CB0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2558" y="-150"/>
            <a:ext cx="3406524" cy="2518838"/>
          </a:xfrm>
          <a:prstGeom prst="rect">
            <a:avLst/>
          </a:prstGeom>
        </p:spPr>
      </p:pic>
      <p:pic>
        <p:nvPicPr>
          <p:cNvPr id="28" name="Picture 27" descr="A close-up of a bridge&#10;&#10;Description automatically generated">
            <a:extLst>
              <a:ext uri="{FF2B5EF4-FFF2-40B4-BE49-F238E27FC236}">
                <a16:creationId xmlns:a16="http://schemas.microsoft.com/office/drawing/2014/main" id="{3A84A11F-AD8F-8CAD-11DE-D03DCA0CCC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74" y="0"/>
            <a:ext cx="3358251" cy="2518688"/>
          </a:xfrm>
          <a:prstGeom prst="rect">
            <a:avLst/>
          </a:prstGeom>
        </p:spPr>
      </p:pic>
      <p:pic>
        <p:nvPicPr>
          <p:cNvPr id="34" name="Picture 33" descr="A statue of a dinosaur in a river&#10;&#10;Description automatically generated">
            <a:extLst>
              <a:ext uri="{FF2B5EF4-FFF2-40B4-BE49-F238E27FC236}">
                <a16:creationId xmlns:a16="http://schemas.microsoft.com/office/drawing/2014/main" id="{E692BA7D-0290-1C19-D9DD-5AD17867F0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49379" y="3754678"/>
            <a:ext cx="2837671" cy="2719756"/>
          </a:xfrm>
          <a:prstGeom prst="rect">
            <a:avLst/>
          </a:prstGeom>
        </p:spPr>
      </p:pic>
      <p:pic>
        <p:nvPicPr>
          <p:cNvPr id="40" name="Picture 39" descr="A large black stone wall&#10;&#10;Description automatically generated with medium confidence">
            <a:extLst>
              <a:ext uri="{FF2B5EF4-FFF2-40B4-BE49-F238E27FC236}">
                <a16:creationId xmlns:a16="http://schemas.microsoft.com/office/drawing/2014/main" id="{B014C6CC-D4D4-E71F-28FC-BDF05FAC5C8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62" y="1960601"/>
            <a:ext cx="3358451" cy="2518838"/>
          </a:xfrm>
          <a:prstGeom prst="rect">
            <a:avLst/>
          </a:prstGeom>
        </p:spPr>
      </p:pic>
      <p:pic>
        <p:nvPicPr>
          <p:cNvPr id="18" name="Picture 17" descr="A water flowing through a tunnel&#10;&#10;Description automatically generated">
            <a:extLst>
              <a:ext uri="{FF2B5EF4-FFF2-40B4-BE49-F238E27FC236}">
                <a16:creationId xmlns:a16="http://schemas.microsoft.com/office/drawing/2014/main" id="{527B4156-99B5-7767-BE6F-1E75C5A5BA0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990" y="3998742"/>
            <a:ext cx="3419348" cy="2534647"/>
          </a:xfrm>
          <a:prstGeom prst="rect">
            <a:avLst/>
          </a:prstGeom>
        </p:spPr>
      </p:pic>
      <p:pic>
        <p:nvPicPr>
          <p:cNvPr id="3" name="Picture 2" descr="A bridge over a road&#10;&#10;Description automatically generated">
            <a:extLst>
              <a:ext uri="{FF2B5EF4-FFF2-40B4-BE49-F238E27FC236}">
                <a16:creationId xmlns:a16="http://schemas.microsoft.com/office/drawing/2014/main" id="{068F0048-F86D-B27A-5D05-6B0AB32282F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755" y="-36703"/>
            <a:ext cx="2991042" cy="1994028"/>
          </a:xfrm>
          <a:prstGeom prst="rect">
            <a:avLst/>
          </a:prstGeom>
        </p:spPr>
      </p:pic>
      <p:pic>
        <p:nvPicPr>
          <p:cNvPr id="5" name="Picture 4" descr="A water flowing through a dam&#10;&#10;Description automatically generated">
            <a:extLst>
              <a:ext uri="{FF2B5EF4-FFF2-40B4-BE49-F238E27FC236}">
                <a16:creationId xmlns:a16="http://schemas.microsoft.com/office/drawing/2014/main" id="{F57D785F-C940-C053-F5B0-E02B43D9062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5989" y="1957325"/>
            <a:ext cx="3419347" cy="2082836"/>
          </a:xfrm>
          <a:prstGeom prst="rect">
            <a:avLst/>
          </a:prstGeom>
        </p:spPr>
      </p:pic>
      <p:pic>
        <p:nvPicPr>
          <p:cNvPr id="7" name="Picture 6" descr="A stone walkway in a field&#10;&#10;Description automatically generated with medium confidence">
            <a:extLst>
              <a:ext uri="{FF2B5EF4-FFF2-40B4-BE49-F238E27FC236}">
                <a16:creationId xmlns:a16="http://schemas.microsoft.com/office/drawing/2014/main" id="{13B2253E-5484-EF1F-8DB4-8146FDAF996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797" y="0"/>
            <a:ext cx="2923906" cy="1957325"/>
          </a:xfrm>
          <a:prstGeom prst="rect">
            <a:avLst/>
          </a:prstGeom>
        </p:spPr>
      </p:pic>
      <p:pic>
        <p:nvPicPr>
          <p:cNvPr id="10" name="Picture 9" descr="A pile of rocks and a tunnel&#10;&#10;Description automatically generated">
            <a:extLst>
              <a:ext uri="{FF2B5EF4-FFF2-40B4-BE49-F238E27FC236}">
                <a16:creationId xmlns:a16="http://schemas.microsoft.com/office/drawing/2014/main" id="{CFEFE85E-71CF-CF74-19B1-F65E029E7DD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62" y="4014236"/>
            <a:ext cx="3358870" cy="251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72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20900-9C39-AD94-9BA5-F7EC019BD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65125"/>
            <a:ext cx="5534025" cy="1325563"/>
          </a:xfrm>
        </p:spPr>
        <p:txBody>
          <a:bodyPr/>
          <a:lstStyle/>
          <a:p>
            <a:r>
              <a:rPr lang="en-US" u="sng" dirty="0"/>
              <a:t>Contact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D6E228-55D1-7B67-4281-48449A38512C}"/>
              </a:ext>
            </a:extLst>
          </p:cNvPr>
          <p:cNvSpPr txBox="1">
            <a:spLocks/>
          </p:cNvSpPr>
          <p:nvPr/>
        </p:nvSpPr>
        <p:spPr>
          <a:xfrm>
            <a:off x="485774" y="1973406"/>
            <a:ext cx="55340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54C7D"/>
                </a:solidFill>
              </a:rPr>
              <a:t>Dan Priest, PE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Contech Engineered Solutions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Dan.Priest@ContechES.com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52708B37-5F8B-5765-CBE2-24448133CC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5748" y="365125"/>
            <a:ext cx="2573461" cy="1071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50306-5F87-C709-FE98-837ABCE050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808" y="3020291"/>
            <a:ext cx="3452192" cy="303648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C27D83-1E79-6C58-8DA5-F0F76FE89D1F}"/>
              </a:ext>
            </a:extLst>
          </p:cNvPr>
          <p:cNvSpPr txBox="1">
            <a:spLocks/>
          </p:cNvSpPr>
          <p:nvPr/>
        </p:nvSpPr>
        <p:spPr>
          <a:xfrm>
            <a:off x="2394266" y="5182162"/>
            <a:ext cx="5534025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For more information on A-Jacks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723C5B9-8574-246C-1D03-835B68B0AB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95" y="4538532"/>
            <a:ext cx="16954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9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chine with metal parts&#10;&#10;Description automatically generated with medium confidence">
            <a:extLst>
              <a:ext uri="{FF2B5EF4-FFF2-40B4-BE49-F238E27FC236}">
                <a16:creationId xmlns:a16="http://schemas.microsoft.com/office/drawing/2014/main" id="{B583EB80-CCFA-939E-1C01-FBDE9ACA5C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26466" y="2906909"/>
            <a:ext cx="3794610" cy="3508933"/>
          </a:xfrm>
          <a:prstGeom prst="rect">
            <a:avLst/>
          </a:prstGeom>
        </p:spPr>
      </p:pic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1752600" y="0"/>
            <a:ext cx="6248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360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B23F6-7962-43AD-ACCA-34C28BD7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29" y="205038"/>
            <a:ext cx="7482956" cy="632685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latin typeface="Museo Sans 500" panose="02000000000000000000"/>
              </a:rPr>
              <a:t>A-Jacks Concrete Armor Units</a:t>
            </a:r>
            <a:endParaRPr lang="en-US" dirty="0">
              <a:latin typeface="Museo Sans 500" panose="0200000000000000000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68A74-C6C6-4761-A87C-221EC1584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81" y="837724"/>
            <a:ext cx="7175083" cy="2207763"/>
          </a:xfrm>
        </p:spPr>
        <p:txBody>
          <a:bodyPr/>
          <a:lstStyle/>
          <a:p>
            <a:r>
              <a:rPr lang="en-US" sz="2400" dirty="0">
                <a:latin typeface="Myriad Pro" panose="020B0503030403020204"/>
              </a:rPr>
              <a:t>Premanufactured Concrete Units</a:t>
            </a:r>
          </a:p>
          <a:p>
            <a:r>
              <a:rPr lang="en-US" sz="2400" dirty="0">
                <a:latin typeface="Myriad Pro" panose="020B0503030403020204"/>
              </a:rPr>
              <a:t>Interlocking, high stability armoring unit</a:t>
            </a:r>
          </a:p>
          <a:p>
            <a:r>
              <a:rPr lang="en-US" sz="2400" dirty="0">
                <a:latin typeface="Myriad Pro" panose="020B0503030403020204"/>
              </a:rPr>
              <a:t>Hand Placed or Bundled Placement </a:t>
            </a:r>
          </a:p>
          <a:p>
            <a:r>
              <a:rPr lang="en-US" sz="2400" dirty="0">
                <a:latin typeface="Myriad Pro" panose="020B0503030403020204"/>
              </a:rPr>
              <a:t>Extensive Testing</a:t>
            </a:r>
          </a:p>
          <a:p>
            <a:endParaRPr lang="en-US" dirty="0"/>
          </a:p>
        </p:txBody>
      </p:sp>
      <p:pic>
        <p:nvPicPr>
          <p:cNvPr id="12" name="Picture 11" descr="A group of men working on a construction site&#10;&#10;Description automatically generated">
            <a:extLst>
              <a:ext uri="{FF2B5EF4-FFF2-40B4-BE49-F238E27FC236}">
                <a16:creationId xmlns:a16="http://schemas.microsoft.com/office/drawing/2014/main" id="{AD70F68C-0CCA-42CF-AB6E-F7C8CAC8E5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669138" y="2022317"/>
            <a:ext cx="4684293" cy="43614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C31C44-D71E-4968-9B58-81E8CCA927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179" y="0"/>
            <a:ext cx="3452192" cy="3036482"/>
          </a:xfrm>
          <a:prstGeom prst="rect">
            <a:avLst/>
          </a:prstGeom>
        </p:spPr>
      </p:pic>
      <p:pic>
        <p:nvPicPr>
          <p:cNvPr id="8" name="Picture 7" descr="A barge on the water&#10;&#10;Description automatically generated">
            <a:extLst>
              <a:ext uri="{FF2B5EF4-FFF2-40B4-BE49-F238E27FC236}">
                <a16:creationId xmlns:a16="http://schemas.microsoft.com/office/drawing/2014/main" id="{D1595D0F-D023-6EBD-80EC-189DA9F863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64070"/>
            <a:ext cx="5064676" cy="378110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1752600" y="0"/>
            <a:ext cx="6248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360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B23F6-7962-43AD-ACCA-34C28BD7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19" y="313906"/>
            <a:ext cx="10515600" cy="1009651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latin typeface="Museo Sans 500" panose="02000000000000000000"/>
              </a:rPr>
              <a:t>Testing &amp; Performance</a:t>
            </a:r>
            <a:br>
              <a:rPr lang="en-US" altLang="en-US" sz="3600" dirty="0">
                <a:latin typeface="+mn-lt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68A74-C6C6-4761-A87C-221EC1584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057" y="1253331"/>
            <a:ext cx="10515600" cy="4351338"/>
          </a:xfrm>
        </p:spPr>
        <p:txBody>
          <a:bodyPr/>
          <a:lstStyle/>
          <a:p>
            <a:r>
              <a:rPr lang="en-US" dirty="0">
                <a:latin typeface="Myriad Pro" panose="020B0503030403020204"/>
              </a:rPr>
              <a:t>Coastal/Wave Impact &amp; Attenuation – Oregon State University</a:t>
            </a:r>
          </a:p>
          <a:p>
            <a:r>
              <a:rPr lang="en-US" dirty="0">
                <a:latin typeface="Myriad Pro" panose="020B0503030403020204"/>
              </a:rPr>
              <a:t>Finite Element Analysis – Auburn University</a:t>
            </a:r>
          </a:p>
          <a:p>
            <a:r>
              <a:rPr lang="en-US" dirty="0">
                <a:latin typeface="Myriad Pro" panose="020B0503030403020204"/>
              </a:rPr>
              <a:t>Structural – University of Florida</a:t>
            </a:r>
          </a:p>
          <a:p>
            <a:r>
              <a:rPr lang="en-US" dirty="0">
                <a:latin typeface="Myriad Pro" panose="020B0503030403020204"/>
              </a:rPr>
              <a:t>Hydraulic Testing – Colorado State University</a:t>
            </a: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299D7503-E560-71AC-92A1-2FD2801888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980716"/>
              </p:ext>
            </p:extLst>
          </p:nvPr>
        </p:nvGraphicFramePr>
        <p:xfrm>
          <a:off x="7337735" y="3493372"/>
          <a:ext cx="5518594" cy="329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936040" imgH="3543480" progId="WP8Doc">
                  <p:embed/>
                </p:oleObj>
              </mc:Choice>
              <mc:Fallback>
                <p:oleObj name="Document" r:id="rId3" imgW="5936040" imgH="3543480" progId="WP8Doc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299D7503-E560-71AC-92A1-2FD2801888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7735" y="3493372"/>
                        <a:ext cx="5518594" cy="3294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Outdoor Ajax in Place">
            <a:extLst>
              <a:ext uri="{FF2B5EF4-FFF2-40B4-BE49-F238E27FC236}">
                <a16:creationId xmlns:a16="http://schemas.microsoft.com/office/drawing/2014/main" id="{D6C9646E-65F6-674D-4F12-CA3E870BB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7914" y="3493372"/>
            <a:ext cx="1869620" cy="305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Pre-Run_Jacks">
            <a:extLst>
              <a:ext uri="{FF2B5EF4-FFF2-40B4-BE49-F238E27FC236}">
                <a16:creationId xmlns:a16="http://schemas.microsoft.com/office/drawing/2014/main" id="{2D1B40B5-59DC-7DAE-54E9-46EB6733C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81017"/>
            <a:ext cx="3440317" cy="30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293BF6-8931-A10A-5E09-1C2F65D6A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11709" y="3874439"/>
            <a:ext cx="3053394" cy="22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134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B3947-7523-4390-841E-393D27EC8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70" y="1588119"/>
            <a:ext cx="10515600" cy="4351338"/>
          </a:xfrm>
        </p:spPr>
        <p:txBody>
          <a:bodyPr/>
          <a:lstStyle/>
          <a:p>
            <a:r>
              <a:rPr lang="en-US" dirty="0">
                <a:latin typeface="Myriad Pro" panose="020B0503030403020204"/>
              </a:rPr>
              <a:t>Hydraulic properties</a:t>
            </a:r>
          </a:p>
          <a:p>
            <a:pPr lvl="1"/>
            <a:r>
              <a:rPr lang="en-US" dirty="0">
                <a:latin typeface="Myriad Pro" panose="020B0503030403020204"/>
              </a:rPr>
              <a:t>Matrix stability</a:t>
            </a:r>
          </a:p>
          <a:p>
            <a:pPr lvl="1"/>
            <a:r>
              <a:rPr lang="en-US" dirty="0">
                <a:latin typeface="Myriad Pro" panose="020B0503030403020204"/>
              </a:rPr>
              <a:t>Manning’s n</a:t>
            </a:r>
          </a:p>
          <a:p>
            <a:pPr lvl="2"/>
            <a:r>
              <a:rPr lang="en-US" dirty="0">
                <a:latin typeface="Myriad Pro" panose="020B0503030403020204"/>
              </a:rPr>
              <a:t>Without sediment</a:t>
            </a:r>
          </a:p>
          <a:p>
            <a:pPr lvl="2"/>
            <a:r>
              <a:rPr lang="en-US" dirty="0">
                <a:latin typeface="Myriad Pro" panose="020B0503030403020204"/>
              </a:rPr>
              <a:t>With sediment</a:t>
            </a:r>
          </a:p>
          <a:p>
            <a:pPr lvl="1"/>
            <a:r>
              <a:rPr lang="en-US" dirty="0" err="1">
                <a:latin typeface="Myriad Pro" panose="020B0503030403020204"/>
              </a:rPr>
              <a:t>Headcut</a:t>
            </a:r>
            <a:r>
              <a:rPr lang="en-US" dirty="0">
                <a:latin typeface="Myriad Pro" panose="020B0503030403020204"/>
              </a:rPr>
              <a:t> mitigation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B7582-6B87-4223-9887-3AA37C5DAC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92489" y="646055"/>
            <a:ext cx="2975291" cy="1968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6BD26-6660-4C27-B7E8-2FC689A531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44409" y="694980"/>
            <a:ext cx="2975294" cy="1866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EF40D-BE26-45CA-A1D9-AB7E610FEB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68805" y="771532"/>
            <a:ext cx="2975294" cy="17132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762C2D-0AEC-4E70-8C01-F2B98E5A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07" y="328440"/>
            <a:ext cx="10515600" cy="1009651"/>
          </a:xfrm>
        </p:spPr>
        <p:txBody>
          <a:bodyPr/>
          <a:lstStyle/>
          <a:p>
            <a:r>
              <a:rPr lang="en-US" dirty="0">
                <a:latin typeface="Museo Sans 500"/>
              </a:rPr>
              <a:t>CSU Hydraulic Testing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6CD7FE-336A-040C-64C5-8978C687DA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059" y="3286760"/>
            <a:ext cx="3539004" cy="29102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71B139-52F1-3B23-5EA8-8141FAED52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572" y="3286760"/>
            <a:ext cx="1866322" cy="1445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463E6-484F-6385-AA1A-2EC27EDA7E5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571" y="4756355"/>
            <a:ext cx="1866324" cy="144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05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B3947-7523-4390-841E-393D27EC8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98" y="1213842"/>
            <a:ext cx="10515600" cy="5315717"/>
          </a:xfrm>
        </p:spPr>
        <p:txBody>
          <a:bodyPr/>
          <a:lstStyle/>
          <a:p>
            <a:r>
              <a:rPr lang="en-US" dirty="0">
                <a:latin typeface="Myriad Pro" panose="020B0503030403020204"/>
              </a:rPr>
              <a:t>Design Guidance</a:t>
            </a:r>
          </a:p>
          <a:p>
            <a:pPr lvl="1"/>
            <a:r>
              <a:rPr lang="en-US" dirty="0">
                <a:latin typeface="Myriad Pro" panose="020B0503030403020204"/>
              </a:rPr>
              <a:t>Pier Scour</a:t>
            </a:r>
          </a:p>
          <a:p>
            <a:pPr lvl="1"/>
            <a:r>
              <a:rPr lang="en-US" dirty="0">
                <a:latin typeface="Myriad Pro" panose="020B0503030403020204"/>
              </a:rPr>
              <a:t>Abutment Scour</a:t>
            </a:r>
          </a:p>
          <a:p>
            <a:pPr lvl="1"/>
            <a:r>
              <a:rPr lang="en-US" dirty="0">
                <a:latin typeface="Myriad Pro" panose="020B0503030403020204"/>
              </a:rPr>
              <a:t>Channel Lining</a:t>
            </a:r>
          </a:p>
          <a:p>
            <a:pPr lvl="1"/>
            <a:r>
              <a:rPr lang="en-US" dirty="0">
                <a:latin typeface="Myriad Pro" panose="020B0503030403020204"/>
              </a:rPr>
              <a:t>Grade Control</a:t>
            </a:r>
          </a:p>
          <a:p>
            <a:pPr lvl="1"/>
            <a:r>
              <a:rPr lang="en-US" dirty="0">
                <a:latin typeface="Myriad Pro" panose="020B0503030403020204"/>
              </a:rPr>
              <a:t>Energy Dissipation</a:t>
            </a:r>
          </a:p>
          <a:p>
            <a:pPr lvl="1"/>
            <a:endParaRPr lang="en-US" dirty="0">
              <a:latin typeface="Myriad Pro" panose="020B0503030403020204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15903E-36B2-431F-A14E-18E70A76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07" y="328440"/>
            <a:ext cx="10515600" cy="1009651"/>
          </a:xfrm>
        </p:spPr>
        <p:txBody>
          <a:bodyPr/>
          <a:lstStyle/>
          <a:p>
            <a:r>
              <a:rPr lang="en-US" dirty="0">
                <a:latin typeface="Museo Sans 500"/>
              </a:rPr>
              <a:t>Design Guidance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C0439-B87C-D827-1DAA-9C1F9FCA73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799" y="1004900"/>
            <a:ext cx="2742397" cy="388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6EEB9-BCE2-6D17-0A30-E23B8E7C17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949" y="1004900"/>
            <a:ext cx="3047839" cy="388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E5D04-E05C-B078-28BE-2F62BB7E92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849" y="5133472"/>
            <a:ext cx="1353273" cy="1366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3FF9B4-20AB-4631-3938-E9DBF0453539}"/>
              </a:ext>
            </a:extLst>
          </p:cNvPr>
          <p:cNvSpPr txBox="1"/>
          <p:nvPr/>
        </p:nvSpPr>
        <p:spPr>
          <a:xfrm>
            <a:off x="5850131" y="5529934"/>
            <a:ext cx="223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Contech Pier Scour</a:t>
            </a:r>
          </a:p>
          <a:p>
            <a:r>
              <a:rPr lang="en-US" dirty="0"/>
              <a:t>Design Guide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AA53A2-4C29-46EE-B9DD-4F469467EB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040" y="5095448"/>
            <a:ext cx="1434111" cy="14341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EAC84D-5816-340B-B5E5-CD1501CECA43}"/>
              </a:ext>
            </a:extLst>
          </p:cNvPr>
          <p:cNvSpPr txBox="1"/>
          <p:nvPr/>
        </p:nvSpPr>
        <p:spPr>
          <a:xfrm>
            <a:off x="9497151" y="5553213"/>
            <a:ext cx="281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Contech Abutment Scour</a:t>
            </a:r>
          </a:p>
          <a:p>
            <a:r>
              <a:rPr lang="en-US" dirty="0"/>
              <a:t>Design Guide</a:t>
            </a:r>
          </a:p>
        </p:txBody>
      </p:sp>
    </p:spTree>
    <p:extLst>
      <p:ext uri="{BB962C8B-B14F-4D97-AF65-F5344CB8AC3E}">
        <p14:creationId xmlns:p14="http://schemas.microsoft.com/office/powerpoint/2010/main" val="323951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working on a bridge&#10;&#10;Description automatically generated">
            <a:extLst>
              <a:ext uri="{FF2B5EF4-FFF2-40B4-BE49-F238E27FC236}">
                <a16:creationId xmlns:a16="http://schemas.microsoft.com/office/drawing/2014/main" id="{96D224AE-D717-AA0A-0DC1-C1A0A31FCC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7066"/>
            <a:ext cx="12192000" cy="659134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692BEF8-F517-4801-A01B-3837E1AC4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07" y="328440"/>
            <a:ext cx="4097393" cy="77846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>
                <a:latin typeface="Museo Sans 500"/>
              </a:rPr>
              <a:t>Project Applications</a:t>
            </a:r>
          </a:p>
        </p:txBody>
      </p:sp>
    </p:spTree>
    <p:extLst>
      <p:ext uri="{BB962C8B-B14F-4D97-AF65-F5344CB8AC3E}">
        <p14:creationId xmlns:p14="http://schemas.microsoft.com/office/powerpoint/2010/main" val="62658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8258D-565C-4CFF-A5E9-FE707357E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89657"/>
          </a:xfrm>
        </p:spPr>
        <p:txBody>
          <a:bodyPr/>
          <a:lstStyle/>
          <a:p>
            <a:r>
              <a:rPr lang="en-US" dirty="0">
                <a:latin typeface="Museo Sans 500"/>
              </a:rPr>
              <a:t>NHDOT Covered Historical Bridges</a:t>
            </a:r>
          </a:p>
        </p:txBody>
      </p:sp>
      <p:pic>
        <p:nvPicPr>
          <p:cNvPr id="25" name="Content Placeholder 24" descr="A red covered bridge over a river with Covered bridge in the background&#10;&#10;Description automatically generated">
            <a:extLst>
              <a:ext uri="{FF2B5EF4-FFF2-40B4-BE49-F238E27FC236}">
                <a16:creationId xmlns:a16="http://schemas.microsoft.com/office/drawing/2014/main" id="{5239716A-1B2B-3204-3617-B9AD847671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95" y="1277302"/>
            <a:ext cx="5862306" cy="4591041"/>
          </a:xfrm>
        </p:spPr>
      </p:pic>
      <p:pic>
        <p:nvPicPr>
          <p:cNvPr id="1028" name="Picture 4" descr="CressonBridge">
            <a:extLst>
              <a:ext uri="{FF2B5EF4-FFF2-40B4-BE49-F238E27FC236}">
                <a16:creationId xmlns:a16="http://schemas.microsoft.com/office/drawing/2014/main" id="{BCA7CA45-316C-E09C-CD2C-E9B48FD84C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2201" y="1277303"/>
            <a:ext cx="5862306" cy="45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282BC6-7206-BE62-A877-340B847805F0}"/>
              </a:ext>
            </a:extLst>
          </p:cNvPr>
          <p:cNvSpPr txBox="1"/>
          <p:nvPr/>
        </p:nvSpPr>
        <p:spPr>
          <a:xfrm>
            <a:off x="2484120" y="6035040"/>
            <a:ext cx="722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Sawyers Crossing aka Cresson Bridge</a:t>
            </a:r>
          </a:p>
        </p:txBody>
      </p:sp>
    </p:spTree>
    <p:extLst>
      <p:ext uri="{BB962C8B-B14F-4D97-AF65-F5344CB8AC3E}">
        <p14:creationId xmlns:p14="http://schemas.microsoft.com/office/powerpoint/2010/main" val="3764142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503800-A3F8-6803-5FB4-9EBB53C2B8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349474"/>
            <a:ext cx="11897360" cy="4199068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99BD77-F6B5-CD86-5573-8ACF0119BDF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989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054C7D"/>
                </a:solidFill>
                <a:latin typeface="Museo Sans 5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Museo Sans 500"/>
              </a:rPr>
              <a:t>NHDOT Covered Historical Bridges</a:t>
            </a:r>
          </a:p>
        </p:txBody>
      </p:sp>
    </p:spTree>
    <p:extLst>
      <p:ext uri="{BB962C8B-B14F-4D97-AF65-F5344CB8AC3E}">
        <p14:creationId xmlns:p14="http://schemas.microsoft.com/office/powerpoint/2010/main" val="1666190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ontech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4B9B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ontech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4B9B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1f181b1-7b48-4289-a085-e4990f70dd47">4VFKEQCFHXMK-1122131718-9</_dlc_DocId>
    <_dlc_DocIdUrl xmlns="81f181b1-7b48-4289-a085-e4990f70dd47">
      <Url>https://quikrete.sharepoint.com/sites/CES/CorpInfo/_layouts/15/DocIdRedir.aspx?ID=4VFKEQCFHXMK-1122131718-9</Url>
      <Description>4VFKEQCFHXMK-1122131718-9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D88D82E38D7043991554C40253B2B6" ma:contentTypeVersion="9" ma:contentTypeDescription="Create a new document." ma:contentTypeScope="" ma:versionID="dd213c3b76aeed15abd4b11649e8a86c">
  <xsd:schema xmlns:xsd="http://www.w3.org/2001/XMLSchema" xmlns:xs="http://www.w3.org/2001/XMLSchema" xmlns:p="http://schemas.microsoft.com/office/2006/metadata/properties" xmlns:ns2="81f181b1-7b48-4289-a085-e4990f70dd47" xmlns:ns3="68b42b8c-3096-4e0b-b368-8ccc29ae2139" targetNamespace="http://schemas.microsoft.com/office/2006/metadata/properties" ma:root="true" ma:fieldsID="f26f6a4eb750fe54baa97fed7b11c778" ns2:_="" ns3:_="">
    <xsd:import namespace="81f181b1-7b48-4289-a085-e4990f70dd47"/>
    <xsd:import namespace="68b42b8c-3096-4e0b-b368-8ccc29ae213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181b1-7b48-4289-a085-e4990f70dd47" elementFormDefault="qualified">
    <xsd:import namespace="http://schemas.microsoft.com/office/2006/documentManagement/types"/>
    <xsd:import namespace="http://schemas.microsoft.com/office/infopath/2007/PartnerControls"/>
    <xsd:element name="_dlc_DocId" ma:index="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b42b8c-3096-4e0b-b368-8ccc29ae21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0060ECB-D7A5-4582-A311-2A7CE10A54D8}">
  <ds:schemaRefs>
    <ds:schemaRef ds:uri="http://schemas.microsoft.com/office/2006/documentManagement/types"/>
    <ds:schemaRef ds:uri="http://schemas.microsoft.com/office/2006/metadata/properties"/>
    <ds:schemaRef ds:uri="68b42b8c-3096-4e0b-b368-8ccc29ae2139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81f181b1-7b48-4289-a085-e4990f70dd4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4ADE56E-1851-48AF-9E5A-1EFDBDB119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f181b1-7b48-4289-a085-e4990f70dd47"/>
    <ds:schemaRef ds:uri="68b42b8c-3096-4e0b-b368-8ccc29ae21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229331-239D-457E-8A07-CE0A817B5D8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FCE1590-8AD0-44D7-B908-F647B99769B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6776</TotalTime>
  <Words>1023</Words>
  <Application>Microsoft Office PowerPoint</Application>
  <PresentationFormat>Widescreen</PresentationFormat>
  <Paragraphs>182</Paragraphs>
  <Slides>26</Slides>
  <Notes>26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Museo Sans 500</vt:lpstr>
      <vt:lpstr>Myriad Pro</vt:lpstr>
      <vt:lpstr>Poppins</vt:lpstr>
      <vt:lpstr>Courier New</vt:lpstr>
      <vt:lpstr>Arial</vt:lpstr>
      <vt:lpstr>Calibri</vt:lpstr>
      <vt:lpstr>Century Gothic</vt:lpstr>
      <vt:lpstr>Wingdings</vt:lpstr>
      <vt:lpstr>1_Office Theme</vt:lpstr>
      <vt:lpstr>2_Office Theme</vt:lpstr>
      <vt:lpstr>Document</vt:lpstr>
      <vt:lpstr>Bridge Scour Mitigation Using Concrete Armor Units 25-Years of Performance</vt:lpstr>
      <vt:lpstr>Bridge Scour – The Issues</vt:lpstr>
      <vt:lpstr>A-Jacks Concrete Armor Units</vt:lpstr>
      <vt:lpstr>Testing &amp; Performance </vt:lpstr>
      <vt:lpstr>CSU Hydraulic Testing</vt:lpstr>
      <vt:lpstr>Design Guidance</vt:lpstr>
      <vt:lpstr>Project Applications</vt:lpstr>
      <vt:lpstr>NHDOT Covered Historical Bridges</vt:lpstr>
      <vt:lpstr>PowerPoint Presentation</vt:lpstr>
      <vt:lpstr>NHDOT Covered Historical Bridges</vt:lpstr>
      <vt:lpstr>PowerPoint Presentation</vt:lpstr>
      <vt:lpstr>PowerPoint Presentation</vt:lpstr>
      <vt:lpstr>PowerPoint Presentation</vt:lpstr>
      <vt:lpstr>PowerPoint Presentation</vt:lpstr>
      <vt:lpstr>SR 191 &amp; SR19- UT</vt:lpstr>
      <vt:lpstr>SR 191</vt:lpstr>
      <vt:lpstr>SR 191</vt:lpstr>
      <vt:lpstr>SR 191 &amp; SR19- UT</vt:lpstr>
      <vt:lpstr>SR 191 &amp; SR19- UT</vt:lpstr>
      <vt:lpstr>Pleasant Valley Road – Lewis Co, WA</vt:lpstr>
      <vt:lpstr>Pleasant Valley Road – Lewis Co, WA</vt:lpstr>
      <vt:lpstr>Pleasant Valley Road – Lewis Co, WA</vt:lpstr>
      <vt:lpstr>Pleasant Valley Road – Lewis Co, WA</vt:lpstr>
      <vt:lpstr>Pleasant Valley Road – Lewis Co, WA</vt:lpstr>
      <vt:lpstr>PowerPoint Presentation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Zane</dc:creator>
  <cp:lastModifiedBy>Dan Priest</cp:lastModifiedBy>
  <cp:revision>87</cp:revision>
  <cp:lastPrinted>2024-08-15T15:46:47Z</cp:lastPrinted>
  <dcterms:created xsi:type="dcterms:W3CDTF">2018-10-09T14:40:46Z</dcterms:created>
  <dcterms:modified xsi:type="dcterms:W3CDTF">2024-08-28T16:35:38Z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0x01010002D88D82E38D7043991554C40253B2B6</vt:lpwstr>
  </property>
  <property fmtid="{D5CDD505-2E9C-101B-9397-08002B2CF9AE}" pid="3" name="AuthorIds_UIVersion_2048">
    <vt:lpwstr>38</vt:lpwstr>
  </property>
  <property fmtid="{D5CDD505-2E9C-101B-9397-08002B2CF9AE}" pid="4" name="_dlc_DocIdItemGuid">
    <vt:lpwstr>109c0ee0-b062-4c32-9eb2-f5329a024ad8</vt:lpwstr>
  </property>
  <property fmtid="{D5CDD505-2E9C-101B-9397-08002B2CF9AE}" pid="5" name="AuthorIds_UIVersion_1536">
    <vt:lpwstr>38</vt:lpwstr>
  </property>
  <property fmtid="{D5CDD505-2E9C-101B-9397-08002B2CF9AE}" pid="6" name="AuthorIds_UIVersion_512">
    <vt:lpwstr>38</vt:lpwstr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